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62" r:id="rId6"/>
    <p:sldId id="261" r:id="rId7"/>
    <p:sldId id="264" r:id="rId8"/>
    <p:sldId id="263" r:id="rId9"/>
    <p:sldId id="269" r:id="rId10"/>
    <p:sldId id="265" r:id="rId11"/>
    <p:sldId id="266" r:id="rId12"/>
    <p:sldId id="267" r:id="rId13"/>
    <p:sldId id="268" r:id="rId14"/>
    <p:sldId id="270" r:id="rId15"/>
    <p:sldId id="271" r:id="rId16"/>
    <p:sldId id="309" r:id="rId17"/>
    <p:sldId id="273" r:id="rId18"/>
    <p:sldId id="274" r:id="rId19"/>
    <p:sldId id="275" r:id="rId20"/>
    <p:sldId id="278" r:id="rId21"/>
    <p:sldId id="282" r:id="rId22"/>
    <p:sldId id="280" r:id="rId23"/>
    <p:sldId id="286" r:id="rId24"/>
    <p:sldId id="317" r:id="rId25"/>
    <p:sldId id="287" r:id="rId26"/>
    <p:sldId id="288" r:id="rId27"/>
    <p:sldId id="289" r:id="rId28"/>
    <p:sldId id="304" r:id="rId29"/>
    <p:sldId id="290" r:id="rId30"/>
    <p:sldId id="291" r:id="rId31"/>
    <p:sldId id="292" r:id="rId32"/>
    <p:sldId id="316" r:id="rId33"/>
    <p:sldId id="310" r:id="rId34"/>
    <p:sldId id="293" r:id="rId35"/>
    <p:sldId id="296" r:id="rId36"/>
    <p:sldId id="297" r:id="rId37"/>
    <p:sldId id="311" r:id="rId38"/>
    <p:sldId id="300" r:id="rId39"/>
    <p:sldId id="314" r:id="rId40"/>
    <p:sldId id="315" r:id="rId41"/>
    <p:sldId id="313" r:id="rId4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0482D-E76C-4577-808E-81B5F98C4900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DE6B1-C8AB-4A8D-A8F1-3595A9D9DD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62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16A660AB-93F0-4363-B0B7-6AB0980D9001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563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610313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5B6BB1E-6057-4AFA-813C-672AF0EE062E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10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451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01950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85F9D7F-2B91-4D0C-B527-DC64C774A693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11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554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087129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218BE338-DA12-4EC4-978D-218BD90E4169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12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656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556238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EBD835C0-55CC-4ED6-B1F3-9437B43BFE13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13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75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229960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4F8B2A09-0619-484B-930E-68E6CDDE2079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14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963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910621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38031755-428F-4355-9874-05650F778DE3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15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876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066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001930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560D5F5E-5B8E-45A9-91E2-858E89CDD622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17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876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270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130329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47D38CDE-685E-463D-B0D6-6F5DEC193B5C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18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876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373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800640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6C3DB98B-6E86-4BCA-BF89-210796029FE2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19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876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475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534536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C0A15D1-8336-4320-861F-8F0DCDBA8460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20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876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782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70281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5DF332CE-FD3F-47AA-98A0-F14D437AEF5A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14408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8C4B3EE7-FEFC-4701-9251-4F0F447B82AE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21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876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819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43338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21D69F78-B7F3-468C-868F-95849E84D10E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22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876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7987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369625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E4CD19C-71A8-45AD-9A2B-E55AB65BEBCF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23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876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8602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5775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E4CD19C-71A8-45AD-9A2B-E55AB65BEBCF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24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876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8602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427482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4097947-9076-45C5-A34B-E202D02194E7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25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8704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198796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0E019FFA-76CB-4CB5-B71A-7046DEAD8817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26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8806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329255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63529087-EE4B-42DC-92FE-A38B8BB6D807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27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8909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649473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DAD85F4-94F8-495E-B869-57D1AD4394E3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28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80835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71FAF189-3783-4894-9CDB-036B01BDA263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29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9011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584924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8CCE4B1E-1EAC-4C35-BEC3-F8991340AA8D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30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9114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563524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7580ED1-489B-495B-895F-6488B3B89EF5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87145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3E874B8A-4535-4FE6-88D5-C017415D1124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31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9216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292358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3E874B8A-4535-4FE6-88D5-C017415D1124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32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9216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571795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1E86FA96-083D-4207-91A9-6F29BFEF0BF2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34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931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102935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6D179D43-11AA-4197-9555-F0EC02C9B72E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35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2412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9626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1235334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CD91B27-1D3E-49BA-9A21-6561C3CEC65D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36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970854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1EFCF183-47C2-4645-AED3-E3D596A5A016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38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5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100356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92870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DAD85F4-94F8-495E-B869-57D1AD4394E3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40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218929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4726A182-F3CC-4CCA-BC28-01AB2E068345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532239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66054593-D036-4F7B-830E-DCD79EE1BCA9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5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144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035803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D8F9626B-EC24-47A2-B1A4-237854320562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6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0420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61369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CAF391EB-C33F-47F9-8756-E1024457F4AC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7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349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3024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BF0B9683-B6C6-4441-A06F-3CA46C7061BE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8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246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591858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6A89BC86-2F53-452D-A148-29803C73D3D5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9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3558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pl-PL" altLang="pl-PL"/>
          </a:p>
        </p:txBody>
      </p:sp>
      <p:sp>
        <p:nvSpPr>
          <p:cNvPr id="6861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27738" cy="4792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6403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335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83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7820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301" y="186487"/>
            <a:ext cx="10945521" cy="131884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DAF26-3DC8-4ED0-8271-9C6D9832F4D0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03892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301" y="186487"/>
            <a:ext cx="10945521" cy="131884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09301" y="1604457"/>
            <a:ext cx="5376188" cy="452439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6642" y="1604457"/>
            <a:ext cx="5378180" cy="452439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B798D-A5C4-4EA5-AC88-54E9148C586B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416289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513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295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27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01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267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90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52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73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B814C-7D18-49A7-BF2C-8CB39CF61A52}" type="datetimeFigureOut">
              <a:rPr lang="pl-PL" smtClean="0"/>
              <a:t>2017-10-25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ECD9D-FFAE-43FB-BA90-67C2455926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39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350119" y="2282453"/>
            <a:ext cx="9334407" cy="13894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endParaRPr lang="pl-PL" sz="5292" dirty="0">
              <a:solidFill>
                <a:srgbClr val="FF0000"/>
              </a:solidFill>
            </a:endParaRPr>
          </a:p>
          <a:p>
            <a:pPr algn="ctr">
              <a:lnSpc>
                <a:spcPct val="87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r>
              <a:rPr lang="pl-PL" sz="5292" dirty="0" smtClean="0">
                <a:solidFill>
                  <a:srgbClr val="FF0000"/>
                </a:solidFill>
              </a:rPr>
              <a:t>TRANSFEROWY</a:t>
            </a:r>
          </a:p>
          <a:p>
            <a:pPr algn="ctr">
              <a:lnSpc>
                <a:spcPct val="87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r>
              <a:rPr lang="pl-PL" sz="5292" dirty="0" smtClean="0">
                <a:solidFill>
                  <a:srgbClr val="FF0000"/>
                </a:solidFill>
              </a:rPr>
              <a:t>DRUK SUBLIMACYJNY</a:t>
            </a:r>
            <a:endParaRPr lang="pl-PL" sz="5292" dirty="0">
              <a:solidFill>
                <a:srgbClr val="FF0000"/>
              </a:solidFill>
            </a:endParaRP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8165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1500200" y="2133600"/>
            <a:ext cx="9248724" cy="2621122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r>
              <a:rPr lang="en-GB" b="1" dirty="0" smtClean="0">
                <a:solidFill>
                  <a:srgbClr val="4C4C4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RODZAJE</a:t>
            </a:r>
            <a:br>
              <a:rPr lang="en-GB" b="1" dirty="0" smtClean="0">
                <a:solidFill>
                  <a:srgbClr val="4C4C4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b="1" dirty="0" smtClean="0">
                <a:solidFill>
                  <a:srgbClr val="4C4C4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b="1" dirty="0" smtClean="0">
                <a:solidFill>
                  <a:srgbClr val="4C4C4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TRANSFEROWEGO</a:t>
            </a:r>
            <a:br>
              <a:rPr lang="en-GB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DRUKU SUBLIMACYJNEGO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07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12191999" cy="1323886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6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SITOWY (</a:t>
            </a:r>
            <a:r>
              <a:rPr lang="en-GB" altLang="pl-PL" sz="3600" dirty="0" err="1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farby</a:t>
            </a:r>
            <a:r>
              <a:rPr lang="en-GB" altLang="pl-PL" sz="36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3600" dirty="0" err="1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wodne</a:t>
            </a:r>
            <a:r>
              <a:rPr lang="en-GB" altLang="pl-PL" sz="36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3600" dirty="0" err="1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GB" altLang="pl-PL" sz="36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GB" altLang="pl-PL" sz="3600" dirty="0" err="1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rozpuszczalnikowe</a:t>
            </a:r>
            <a:r>
              <a:rPr lang="en-GB" altLang="pl-PL" sz="36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86" y="1733461"/>
            <a:ext cx="5938039" cy="431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3682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1466598" y="609599"/>
            <a:ext cx="9248724" cy="1343025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40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OFFSETOWY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70" y="1704975"/>
            <a:ext cx="7347630" cy="422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508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10666"/>
            <a:ext cx="12192000" cy="748374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4000" dirty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CYFROWY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37" y="2125267"/>
            <a:ext cx="5861013" cy="38077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131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471638" y="2295524"/>
            <a:ext cx="9248724" cy="2345747"/>
          </a:xfrm>
        </p:spPr>
        <p:txBody>
          <a:bodyPr/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r>
              <a:rPr lang="en-GB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ZASTOSOWANIE </a:t>
            </a:r>
            <a:r>
              <a:rPr lang="pl-PL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l-PL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l-PL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SUBLIMACJI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90575"/>
            <a:ext cx="12192000" cy="900774"/>
          </a:xfrm>
        </p:spPr>
        <p:txBody>
          <a:bodyPr/>
          <a:lstStyle/>
          <a:p>
            <a:pPr algn="ctr">
              <a:lnSpc>
                <a:spcPct val="71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810" dirty="0">
                <a:latin typeface="+mn-lt"/>
              </a:rPr>
              <a:t>ODZIEŻ SPORTOWA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16" y="1381125"/>
            <a:ext cx="60854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11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815197"/>
            <a:ext cx="12192000" cy="1081088"/>
          </a:xfrm>
        </p:spPr>
        <p:txBody>
          <a:bodyPr>
            <a:normAutofit/>
          </a:bodyPr>
          <a:lstStyle/>
          <a:p>
            <a:pPr algn="ctr"/>
            <a:r>
              <a:rPr lang="pl-PL" sz="3810" dirty="0" smtClean="0">
                <a:latin typeface="+mn-lt"/>
              </a:rPr>
              <a:t>ODZIEŻ MŁODZIEŻOWA</a:t>
            </a:r>
            <a:endParaRPr lang="pl-PL" sz="3810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4" y="2420876"/>
            <a:ext cx="3406116" cy="3171094"/>
          </a:xfrm>
          <a:prstGeom prst="rect">
            <a:avLst/>
          </a:prstGeom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2592357"/>
            <a:ext cx="3579913" cy="2828131"/>
          </a:xfr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14" y="2328069"/>
            <a:ext cx="3810000" cy="32639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22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886828"/>
            <a:ext cx="12191999" cy="722536"/>
          </a:xfrm>
        </p:spPr>
        <p:txBody>
          <a:bodyPr/>
          <a:lstStyle/>
          <a:p>
            <a:pPr algn="ctr">
              <a:lnSpc>
                <a:spcPct val="71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810" dirty="0">
                <a:latin typeface="+mn-lt"/>
              </a:rPr>
              <a:t>SMYCZE REKLAMOWE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75" y="2059751"/>
            <a:ext cx="2857779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22" y="1688611"/>
            <a:ext cx="3375238" cy="446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366" y="2059751"/>
            <a:ext cx="2767584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01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94" y="571220"/>
            <a:ext cx="8573340" cy="609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91528" y="1076045"/>
            <a:ext cx="4596740" cy="6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71000"/>
              </a:lnSpc>
            </a:pPr>
            <a:r>
              <a:rPr lang="en-GB" altLang="pl-PL" sz="3810" dirty="0">
                <a:solidFill>
                  <a:schemeClr val="tx1"/>
                </a:solidFill>
                <a:latin typeface="+mn-lt"/>
              </a:rPr>
              <a:t>SZELKI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6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771525"/>
            <a:ext cx="12192000" cy="732634"/>
          </a:xfrm>
        </p:spPr>
        <p:txBody>
          <a:bodyPr/>
          <a:lstStyle/>
          <a:p>
            <a:pPr algn="ctr">
              <a:lnSpc>
                <a:spcPct val="71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810" dirty="0">
                <a:latin typeface="+mn-lt"/>
              </a:rPr>
              <a:t>PLECAKI, PIÓRNIKI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55" y="1510374"/>
            <a:ext cx="4569972" cy="459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72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20">
        <p14:window dir="vert"/>
      </p:transition>
    </mc:Choice>
    <mc:Fallback xmlns="">
      <p:transition spd="slow" advTm="5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7765" y="1022812"/>
            <a:ext cx="9376470" cy="132052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r>
              <a:rPr lang="pl-PL" b="1" dirty="0" smtClean="0">
                <a:latin typeface="Calibri" panose="020F0502020204030204" pitchFamily="34" charset="0"/>
              </a:rPr>
              <a:t>Rodzaje cyfrowego</a:t>
            </a:r>
            <a:br>
              <a:rPr lang="pl-PL" b="1" dirty="0" smtClean="0">
                <a:latin typeface="Calibri" panose="020F0502020204030204" pitchFamily="34" charset="0"/>
              </a:rPr>
            </a:br>
            <a:r>
              <a:rPr lang="pl-PL" b="1" dirty="0" smtClean="0">
                <a:latin typeface="Calibri" panose="020F0502020204030204" pitchFamily="34" charset="0"/>
              </a:rPr>
              <a:t>druku sublimacyjnego na tkaninach:</a:t>
            </a:r>
            <a:endParaRPr lang="en-GB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228030" y="2343338"/>
            <a:ext cx="9248723" cy="243104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i="1" dirty="0" smtClean="0">
              <a:solidFill>
                <a:srgbClr val="333333"/>
              </a:solidFill>
            </a:endParaRPr>
          </a:p>
          <a:p>
            <a:pPr>
              <a:lnSpc>
                <a:spcPct val="10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i="1" dirty="0" smtClean="0">
              <a:solidFill>
                <a:srgbClr val="333333"/>
              </a:solidFill>
            </a:endParaRPr>
          </a:p>
          <a:p>
            <a:pPr>
              <a:lnSpc>
                <a:spcPct val="10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3600" i="1" dirty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pl-PL" altLang="pl-PL" sz="3600" i="1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ruk bezpośredni</a:t>
            </a:r>
          </a:p>
          <a:p>
            <a:pPr>
              <a:lnSpc>
                <a:spcPct val="10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3600" i="1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druk pośredni</a:t>
            </a:r>
          </a:p>
          <a:p>
            <a:pPr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i="1" dirty="0" smtClean="0">
                <a:solidFill>
                  <a:srgbClr val="333333"/>
                </a:solidFill>
              </a:rPr>
              <a:t>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90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-1" y="609600"/>
            <a:ext cx="12192001" cy="1323886"/>
          </a:xfrm>
        </p:spPr>
        <p:txBody>
          <a:bodyPr/>
          <a:lstStyle/>
          <a:p>
            <a:pPr algn="ctr">
              <a:lnSpc>
                <a:spcPct val="71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pl-PL" altLang="pl-PL" sz="3810" dirty="0" smtClean="0">
                <a:latin typeface="+mn-lt"/>
              </a:rPr>
              <a:t>ELEMENTY DEKORACJI WNĘTRZ</a:t>
            </a:r>
            <a:endParaRPr lang="en-GB" altLang="pl-PL" sz="3810" dirty="0">
              <a:latin typeface="+mn-lt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05" y="1696862"/>
            <a:ext cx="5120704" cy="464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25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904691"/>
            <a:ext cx="12192000" cy="729324"/>
          </a:xfrm>
        </p:spPr>
        <p:txBody>
          <a:bodyPr/>
          <a:lstStyle/>
          <a:p>
            <a:pPr algn="ctr">
              <a:lnSpc>
                <a:spcPct val="71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810" dirty="0" smtClean="0">
                <a:latin typeface="+mn-lt"/>
              </a:rPr>
              <a:t>ŚCIER</a:t>
            </a:r>
            <a:r>
              <a:rPr lang="pl-PL" altLang="pl-PL" sz="3810" dirty="0" smtClean="0">
                <a:latin typeface="+mn-lt"/>
              </a:rPr>
              <a:t>E</a:t>
            </a:r>
            <a:r>
              <a:rPr lang="en-GB" altLang="pl-PL" sz="3810" dirty="0" smtClean="0">
                <a:latin typeface="+mn-lt"/>
              </a:rPr>
              <a:t>CZKI </a:t>
            </a:r>
            <a:r>
              <a:rPr lang="en-GB" altLang="pl-PL" sz="3810" dirty="0">
                <a:latin typeface="+mn-lt"/>
              </a:rPr>
              <a:t>DO OKULARÓW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00" y="1805464"/>
            <a:ext cx="6138075" cy="423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32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1466599" y="186488"/>
            <a:ext cx="9252084" cy="1323886"/>
          </a:xfrm>
        </p:spPr>
        <p:txBody>
          <a:bodyPr/>
          <a:lstStyle/>
          <a:p>
            <a:pPr>
              <a:lnSpc>
                <a:spcPct val="71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810" b="1" dirty="0">
                <a:solidFill>
                  <a:srgbClr val="666666"/>
                </a:solidFill>
                <a:latin typeface="+mn-lt"/>
              </a:rPr>
              <a:t>CERAMIKA (</a:t>
            </a:r>
            <a:r>
              <a:rPr lang="en-GB" altLang="pl-PL" sz="3810" b="1" dirty="0" smtClean="0">
                <a:solidFill>
                  <a:srgbClr val="666666"/>
                </a:solidFill>
                <a:latin typeface="+mn-lt"/>
              </a:rPr>
              <a:t>KUBKI</a:t>
            </a:r>
            <a:r>
              <a:rPr lang="pl-PL" altLang="pl-PL" sz="3810" b="1" dirty="0" smtClean="0">
                <a:solidFill>
                  <a:srgbClr val="666666"/>
                </a:solidFill>
                <a:latin typeface="+mn-lt"/>
              </a:rPr>
              <a:t>, </a:t>
            </a:r>
            <a:r>
              <a:rPr lang="en-GB" altLang="pl-PL" sz="3810" b="1" dirty="0" smtClean="0">
                <a:solidFill>
                  <a:srgbClr val="666666"/>
                </a:solidFill>
                <a:latin typeface="+mn-lt"/>
              </a:rPr>
              <a:t>PŁYTKI CERAMICZNE)</a:t>
            </a:r>
            <a:endParaRPr lang="en-GB" altLang="pl-PL" sz="3810" b="1" dirty="0">
              <a:solidFill>
                <a:srgbClr val="666666"/>
              </a:solidFill>
              <a:latin typeface="+mn-lt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41" y="1295327"/>
            <a:ext cx="7926517" cy="48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875260"/>
            <a:ext cx="12192000" cy="635114"/>
          </a:xfrm>
        </p:spPr>
        <p:txBody>
          <a:bodyPr/>
          <a:lstStyle/>
          <a:p>
            <a:pPr algn="ctr">
              <a:lnSpc>
                <a:spcPct val="71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810" dirty="0">
                <a:latin typeface="+mn-lt"/>
              </a:rPr>
              <a:t>MEBLE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34" y="1696862"/>
            <a:ext cx="6280814" cy="43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42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875260"/>
            <a:ext cx="12192000" cy="635114"/>
          </a:xfrm>
        </p:spPr>
        <p:txBody>
          <a:bodyPr/>
          <a:lstStyle/>
          <a:p>
            <a:pPr algn="ctr">
              <a:lnSpc>
                <a:spcPct val="71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pl-PL" altLang="pl-PL" sz="3810" dirty="0" smtClean="0">
                <a:latin typeface="+mn-lt"/>
              </a:rPr>
              <a:t>NOWOŚĆ – PŁYTY ALUMINIOWE</a:t>
            </a:r>
            <a:endParaRPr lang="en-GB" altLang="pl-PL" sz="3810" dirty="0">
              <a:latin typeface="+mn-lt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" name="plyty sublimacja z aud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6044" y="1680518"/>
            <a:ext cx="7339912" cy="41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471638" y="2820503"/>
            <a:ext cx="9248724" cy="1302718"/>
          </a:xfrm>
        </p:spPr>
        <p:txBody>
          <a:bodyPr>
            <a:no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r>
              <a:rPr lang="en-GB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DLACZEGO </a:t>
            </a:r>
            <a:r>
              <a:rPr lang="en-GB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SUBLIMACJA </a:t>
            </a:r>
            <a:r>
              <a:rPr lang="en-GB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GB" b="1" dirty="0" smtClean="0">
              <a:latin typeface="+mn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6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idx="1"/>
          </p:nvPr>
        </p:nvSpPr>
        <p:spPr>
          <a:xfrm>
            <a:off x="0" y="1119280"/>
            <a:ext cx="12192000" cy="5905407"/>
          </a:xfrm>
        </p:spPr>
        <p:txBody>
          <a:bodyPr anchor="t">
            <a:normAutofit/>
          </a:bodyPr>
          <a:lstStyle/>
          <a:p>
            <a:pPr marL="892108" lvl="1" indent="-297370" algn="l">
              <a:lnSpc>
                <a:spcPct val="100000"/>
              </a:lnSpc>
              <a:spcAft>
                <a:spcPts val="1204"/>
              </a:spcAft>
              <a:buSzPct val="75000"/>
              <a:tabLst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  <a:tab pos="9982865" algn="l"/>
              </a:tabLst>
            </a:pPr>
            <a:r>
              <a:rPr lang="en-GB" altLang="pl-PL" dirty="0" err="1" smtClean="0">
                <a:solidFill>
                  <a:srgbClr val="4D4D4D"/>
                </a:solidFill>
              </a:rPr>
              <a:t>możliwość</a:t>
            </a:r>
            <a:r>
              <a:rPr lang="en-GB" altLang="pl-PL" dirty="0" smtClean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wydrukowania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absolutnie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dowolnego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wzoru</a:t>
            </a:r>
            <a:r>
              <a:rPr lang="en-GB" altLang="pl-PL" dirty="0">
                <a:solidFill>
                  <a:srgbClr val="4D4D4D"/>
                </a:solidFill>
              </a:rPr>
              <a:t> (</a:t>
            </a:r>
            <a:r>
              <a:rPr lang="en-GB" altLang="pl-PL" dirty="0" err="1">
                <a:solidFill>
                  <a:srgbClr val="4D4D4D"/>
                </a:solidFill>
              </a:rPr>
              <a:t>fotografie</a:t>
            </a:r>
            <a:r>
              <a:rPr lang="en-GB" altLang="pl-PL" dirty="0">
                <a:solidFill>
                  <a:srgbClr val="4D4D4D"/>
                </a:solidFill>
              </a:rPr>
              <a:t>, </a:t>
            </a:r>
            <a:r>
              <a:rPr lang="en-GB" altLang="pl-PL" dirty="0" err="1">
                <a:solidFill>
                  <a:srgbClr val="4D4D4D"/>
                </a:solidFill>
              </a:rPr>
              <a:t>offsetowe</a:t>
            </a:r>
            <a:r>
              <a:rPr lang="pl-PL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wzornictwo</a:t>
            </a:r>
            <a:r>
              <a:rPr lang="en-GB" altLang="pl-PL" dirty="0">
                <a:solidFill>
                  <a:schemeClr val="tx1"/>
                </a:solidFill>
              </a:rPr>
              <a:t>)</a:t>
            </a:r>
          </a:p>
          <a:p>
            <a:pPr marL="892108" lvl="1" indent="-297370" algn="l">
              <a:lnSpc>
                <a:spcPct val="100000"/>
              </a:lnSpc>
              <a:spcAft>
                <a:spcPts val="1204"/>
              </a:spcAft>
              <a:buSzPct val="75000"/>
              <a:tabLst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  <a:tab pos="9982865" algn="l"/>
              </a:tabLst>
            </a:pPr>
            <a:r>
              <a:rPr lang="en-GB" altLang="pl-PL" dirty="0" err="1" smtClean="0">
                <a:solidFill>
                  <a:srgbClr val="FF3300"/>
                </a:solidFill>
              </a:rPr>
              <a:t>precyzyjny</a:t>
            </a:r>
            <a:r>
              <a:rPr lang="en-GB" altLang="pl-PL" dirty="0" smtClean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rysunek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i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ostre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kontury</a:t>
            </a:r>
            <a:endParaRPr lang="en-GB" altLang="pl-PL" dirty="0">
              <a:solidFill>
                <a:srgbClr val="FF3300"/>
              </a:solidFill>
            </a:endParaRPr>
          </a:p>
          <a:p>
            <a:pPr marL="892108" lvl="1" indent="-297370" algn="l">
              <a:lnSpc>
                <a:spcPct val="100000"/>
              </a:lnSpc>
              <a:spcAft>
                <a:spcPts val="1204"/>
              </a:spcAft>
              <a:buSzPct val="75000"/>
              <a:tabLst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  <a:tab pos="9982865" algn="l"/>
              </a:tabLst>
            </a:pPr>
            <a:r>
              <a:rPr lang="en-GB" altLang="pl-PL" dirty="0" err="1" smtClean="0">
                <a:solidFill>
                  <a:srgbClr val="4D4D4D"/>
                </a:solidFill>
              </a:rPr>
              <a:t>możliwość</a:t>
            </a:r>
            <a:r>
              <a:rPr lang="en-GB" altLang="pl-PL" dirty="0" smtClean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wykonania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nawet</a:t>
            </a:r>
            <a:r>
              <a:rPr lang="en-GB" altLang="pl-PL" dirty="0">
                <a:solidFill>
                  <a:srgbClr val="4D4D4D"/>
                </a:solidFill>
              </a:rPr>
              <a:t> 1 </a:t>
            </a:r>
            <a:r>
              <a:rPr lang="en-GB" altLang="pl-PL" dirty="0" err="1">
                <a:solidFill>
                  <a:srgbClr val="4D4D4D"/>
                </a:solidFill>
              </a:rPr>
              <a:t>szt</a:t>
            </a:r>
            <a:r>
              <a:rPr lang="en-GB" altLang="pl-PL" dirty="0">
                <a:solidFill>
                  <a:srgbClr val="4D4D4D"/>
                </a:solidFill>
              </a:rPr>
              <a:t>. </a:t>
            </a:r>
            <a:r>
              <a:rPr lang="en-GB" altLang="pl-PL" dirty="0" err="1">
                <a:solidFill>
                  <a:srgbClr val="4D4D4D"/>
                </a:solidFill>
              </a:rPr>
              <a:t>ze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wzoru</a:t>
            </a:r>
            <a:r>
              <a:rPr lang="en-GB" altLang="pl-PL" dirty="0">
                <a:solidFill>
                  <a:srgbClr val="4D4D4D"/>
                </a:solidFill>
              </a:rPr>
              <a:t> (</a:t>
            </a:r>
            <a:r>
              <a:rPr lang="en-GB" altLang="pl-PL" dirty="0" err="1">
                <a:solidFill>
                  <a:srgbClr val="4D4D4D"/>
                </a:solidFill>
              </a:rPr>
              <a:t>krótkie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serie</a:t>
            </a:r>
            <a:r>
              <a:rPr lang="en-GB" altLang="pl-PL" dirty="0">
                <a:solidFill>
                  <a:srgbClr val="4D4D4D"/>
                </a:solidFill>
              </a:rPr>
              <a:t>, </a:t>
            </a:r>
            <a:r>
              <a:rPr lang="en-GB" altLang="pl-PL" dirty="0" err="1">
                <a:solidFill>
                  <a:srgbClr val="4D4D4D"/>
                </a:solidFill>
              </a:rPr>
              <a:t>wykonanie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próbek</a:t>
            </a:r>
            <a:r>
              <a:rPr lang="en-GB" altLang="pl-PL" dirty="0">
                <a:solidFill>
                  <a:srgbClr val="4D4D4D"/>
                </a:solidFill>
              </a:rPr>
              <a:t>)</a:t>
            </a:r>
          </a:p>
          <a:p>
            <a:pPr marL="892108" lvl="1" indent="-297370" algn="l">
              <a:lnSpc>
                <a:spcPct val="100000"/>
              </a:lnSpc>
              <a:spcAft>
                <a:spcPts val="1204"/>
              </a:spcAft>
              <a:buSzPct val="75000"/>
              <a:tabLst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  <a:tab pos="9982865" algn="l"/>
              </a:tabLst>
            </a:pPr>
            <a:r>
              <a:rPr lang="en-GB" altLang="pl-PL" dirty="0" err="1" smtClean="0">
                <a:solidFill>
                  <a:srgbClr val="FF3300"/>
                </a:solidFill>
              </a:rPr>
              <a:t>szybka</a:t>
            </a:r>
            <a:r>
              <a:rPr lang="en-GB" altLang="pl-PL" dirty="0" smtClean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reakcja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na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modne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wzornictwo</a:t>
            </a:r>
            <a:endParaRPr lang="en-GB" altLang="pl-PL" dirty="0">
              <a:solidFill>
                <a:srgbClr val="FF3300"/>
              </a:solidFill>
            </a:endParaRPr>
          </a:p>
          <a:p>
            <a:pPr marL="892108" lvl="1" indent="-297370" algn="l">
              <a:lnSpc>
                <a:spcPct val="100000"/>
              </a:lnSpc>
              <a:spcAft>
                <a:spcPts val="1204"/>
              </a:spcAft>
              <a:buSzPct val="75000"/>
              <a:tabLst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  <a:tab pos="9982865" algn="l"/>
              </a:tabLst>
            </a:pPr>
            <a:r>
              <a:rPr lang="en-GB" altLang="pl-PL" dirty="0" err="1" smtClean="0">
                <a:solidFill>
                  <a:srgbClr val="4D4D4D"/>
                </a:solidFill>
              </a:rPr>
              <a:t>brak</a:t>
            </a:r>
            <a:r>
              <a:rPr lang="en-GB" altLang="pl-PL" dirty="0" smtClean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ryzyka</a:t>
            </a:r>
            <a:r>
              <a:rPr lang="en-GB" altLang="pl-PL" dirty="0">
                <a:solidFill>
                  <a:srgbClr val="4D4D4D"/>
                </a:solidFill>
              </a:rPr>
              <a:t>, </a:t>
            </a:r>
            <a:r>
              <a:rPr lang="en-GB" altLang="pl-PL" dirty="0" err="1">
                <a:solidFill>
                  <a:srgbClr val="4D4D4D"/>
                </a:solidFill>
              </a:rPr>
              <a:t>że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wyprodukujemy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tkaniny</a:t>
            </a:r>
            <a:r>
              <a:rPr lang="en-GB" altLang="pl-PL" dirty="0">
                <a:solidFill>
                  <a:srgbClr val="4D4D4D"/>
                </a:solidFill>
              </a:rPr>
              <a:t> o </a:t>
            </a:r>
            <a:r>
              <a:rPr lang="en-GB" altLang="pl-PL" dirty="0" err="1">
                <a:solidFill>
                  <a:srgbClr val="4D4D4D"/>
                </a:solidFill>
              </a:rPr>
              <a:t>niemodnych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wzorach</a:t>
            </a:r>
            <a:r>
              <a:rPr lang="en-GB" altLang="pl-PL" dirty="0">
                <a:solidFill>
                  <a:srgbClr val="4D4D4D"/>
                </a:solidFill>
              </a:rPr>
              <a:t>, </a:t>
            </a:r>
            <a:r>
              <a:rPr lang="en-GB" altLang="pl-PL" dirty="0" err="1">
                <a:solidFill>
                  <a:srgbClr val="4D4D4D"/>
                </a:solidFill>
              </a:rPr>
              <a:t>które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nie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będą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miały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żadnej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szansy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na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zbyt</a:t>
            </a:r>
            <a:r>
              <a:rPr lang="en-GB" altLang="pl-PL" dirty="0">
                <a:solidFill>
                  <a:srgbClr val="4D4D4D"/>
                </a:solidFill>
              </a:rPr>
              <a:t>; to </a:t>
            </a:r>
            <a:r>
              <a:rPr lang="en-GB" altLang="pl-PL" dirty="0" err="1">
                <a:solidFill>
                  <a:srgbClr val="4D4D4D"/>
                </a:solidFill>
              </a:rPr>
              <a:t>ryzyko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przejmuje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na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siebie</a:t>
            </a:r>
            <a:r>
              <a:rPr lang="en-GB" altLang="pl-PL" dirty="0">
                <a:solidFill>
                  <a:schemeClr val="tx1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znacznie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tańszy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papier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sublimacyjny</a:t>
            </a:r>
            <a:endParaRPr lang="en-GB" altLang="pl-PL" dirty="0">
              <a:solidFill>
                <a:srgbClr val="4D4D4D"/>
              </a:solidFill>
            </a:endParaRPr>
          </a:p>
          <a:p>
            <a:pPr marL="892108" lvl="1" indent="-297370" algn="l">
              <a:lnSpc>
                <a:spcPct val="100000"/>
              </a:lnSpc>
              <a:spcAft>
                <a:spcPts val="1204"/>
              </a:spcAft>
              <a:buSzPct val="75000"/>
              <a:tabLst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  <a:tab pos="9982865" algn="l"/>
              </a:tabLst>
            </a:pPr>
            <a:r>
              <a:rPr lang="en-GB" altLang="pl-PL" dirty="0" err="1" smtClean="0">
                <a:solidFill>
                  <a:srgbClr val="FF3300"/>
                </a:solidFill>
              </a:rPr>
              <a:t>brak</a:t>
            </a:r>
            <a:r>
              <a:rPr lang="en-GB" altLang="pl-PL" dirty="0" smtClean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dodatkowej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obróbki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po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>
                <a:solidFill>
                  <a:srgbClr val="FF3300"/>
                </a:solidFill>
              </a:rPr>
              <a:t>termodrukowaniu</a:t>
            </a:r>
            <a:r>
              <a:rPr lang="en-GB" altLang="pl-PL" dirty="0">
                <a:solidFill>
                  <a:srgbClr val="FF3300"/>
                </a:solidFill>
              </a:rPr>
              <a:t> </a:t>
            </a:r>
            <a:r>
              <a:rPr lang="en-GB" altLang="pl-PL" dirty="0" err="1" smtClean="0">
                <a:solidFill>
                  <a:srgbClr val="FF3300"/>
                </a:solidFill>
              </a:rPr>
              <a:t>jak</a:t>
            </a:r>
            <a:r>
              <a:rPr lang="pl-PL" altLang="pl-PL" dirty="0" smtClean="0">
                <a:solidFill>
                  <a:srgbClr val="FF3300"/>
                </a:solidFill>
              </a:rPr>
              <a:t> </a:t>
            </a:r>
            <a:r>
              <a:rPr lang="en-GB" altLang="pl-PL" dirty="0" err="1" smtClean="0">
                <a:solidFill>
                  <a:srgbClr val="FF3300"/>
                </a:solidFill>
              </a:rPr>
              <a:t>płukanie</a:t>
            </a:r>
            <a:r>
              <a:rPr lang="en-GB" altLang="pl-PL" dirty="0">
                <a:solidFill>
                  <a:srgbClr val="FF3300"/>
                </a:solidFill>
              </a:rPr>
              <a:t>, </a:t>
            </a:r>
            <a:r>
              <a:rPr lang="en-GB" altLang="pl-PL" dirty="0" err="1">
                <a:solidFill>
                  <a:srgbClr val="FF3300"/>
                </a:solidFill>
              </a:rPr>
              <a:t>suszenie</a:t>
            </a:r>
            <a:endParaRPr lang="en-GB" altLang="pl-PL" dirty="0">
              <a:solidFill>
                <a:srgbClr val="FF3300"/>
              </a:solidFill>
            </a:endParaRPr>
          </a:p>
          <a:p>
            <a:pPr marL="892108" lvl="1" indent="-297370" algn="l">
              <a:lnSpc>
                <a:spcPct val="100000"/>
              </a:lnSpc>
              <a:spcAft>
                <a:spcPts val="1204"/>
              </a:spcAft>
              <a:buSzPct val="75000"/>
              <a:tabLst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  <a:tab pos="9982865" algn="l"/>
              </a:tabLst>
            </a:pPr>
            <a:r>
              <a:rPr lang="en-GB" altLang="pl-PL" dirty="0" err="1" smtClean="0">
                <a:solidFill>
                  <a:srgbClr val="4D4D4D"/>
                </a:solidFill>
              </a:rPr>
              <a:t>ekologiczny</a:t>
            </a:r>
            <a:r>
              <a:rPr lang="en-GB" altLang="pl-PL" dirty="0" smtClean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proces</a:t>
            </a:r>
            <a:r>
              <a:rPr lang="en-GB" altLang="pl-PL" dirty="0">
                <a:solidFill>
                  <a:srgbClr val="4D4D4D"/>
                </a:solidFill>
              </a:rPr>
              <a:t> </a:t>
            </a:r>
            <a:r>
              <a:rPr lang="en-GB" altLang="pl-PL" dirty="0" err="1">
                <a:solidFill>
                  <a:srgbClr val="4D4D4D"/>
                </a:solidFill>
              </a:rPr>
              <a:t>produkcji</a:t>
            </a:r>
            <a:endParaRPr lang="en-GB" altLang="pl-PL" dirty="0">
              <a:solidFill>
                <a:srgbClr val="4D4D4D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82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5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1471638" y="1917808"/>
            <a:ext cx="9248724" cy="3108109"/>
          </a:xfrm>
        </p:spPr>
        <p:txBody>
          <a:bodyPr/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CHCESZ DRUKOWAĆ</a:t>
            </a:r>
            <a:b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SUBLIMACYJNIE?</a:t>
            </a:r>
            <a:b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altLang="pl-PL" b="1" dirty="0" smtClean="0">
                <a:solidFill>
                  <a:srgbClr val="33333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pl-PL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MUSISZ TO MIEĆ</a:t>
            </a:r>
            <a:r>
              <a:rPr lang="pl-PL" altLang="pl-PL" b="1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en-GB" altLang="pl-PL" b="1" dirty="0" smtClean="0">
              <a:solidFill>
                <a:srgbClr val="333333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1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7129" y="787514"/>
            <a:ext cx="9242004" cy="1323886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pl-PL" altLang="pl-PL" sz="36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Schemat linii do </a:t>
            </a:r>
            <a:r>
              <a:rPr lang="pl-PL" altLang="pl-PL" sz="360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produkcji odzieży sublimacyjnej</a:t>
            </a:r>
            <a:endParaRPr lang="en-GB" altLang="pl-PL" sz="36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76752" y="1985830"/>
            <a:ext cx="2533529" cy="2587291"/>
          </a:xfrm>
        </p:spPr>
        <p:txBody>
          <a:bodyPr/>
          <a:lstStyle/>
          <a:p>
            <a:pPr>
              <a:lnSpc>
                <a:spcPct val="47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2752"/>
          </a:p>
          <a:p>
            <a:pPr>
              <a:lnSpc>
                <a:spcPct val="47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en-GB" altLang="pl-PL" sz="2752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7" y="1891374"/>
            <a:ext cx="11091893" cy="423626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13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744" y="2943922"/>
            <a:ext cx="5411083" cy="3551023"/>
          </a:xfrm>
          <a:prstGeom prst="rect">
            <a:avLst/>
          </a:prstGeom>
        </p:spPr>
      </p:pic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1471638" y="663499"/>
            <a:ext cx="9248724" cy="1323886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800" dirty="0" err="1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Ploter</a:t>
            </a:r>
            <a:r>
              <a:rPr lang="pl-PL" altLang="pl-PL" sz="3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en-GB" altLang="pl-PL" sz="38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3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r>
              <a:rPr lang="en-GB" altLang="pl-PL" sz="3800" dirty="0" err="1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druku</a:t>
            </a:r>
            <a:r>
              <a:rPr lang="en-GB" altLang="pl-PL" sz="38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3800" dirty="0" err="1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sublimacyjnego</a:t>
            </a:r>
            <a:endParaRPr lang="en-GB" altLang="pl-PL" sz="38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80806" y="2041284"/>
            <a:ext cx="4767665" cy="106515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3200" dirty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Mutoh </a:t>
            </a:r>
            <a:r>
              <a:rPr lang="pl-PL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RJ-900 XG</a:t>
            </a:r>
          </a:p>
          <a:p>
            <a:pPr marL="0" indent="0"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3200" dirty="0" smtClean="0">
              <a:solidFill>
                <a:srgbClr val="33333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62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3200" dirty="0" err="1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szerokość</a:t>
            </a:r>
            <a:r>
              <a:rPr lang="en-GB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3200" dirty="0" err="1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druku</a:t>
            </a:r>
            <a:r>
              <a:rPr lang="pl-PL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GB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3200" dirty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107 cm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6" y="3506995"/>
            <a:ext cx="3857056" cy="250585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666454" y="2039584"/>
            <a:ext cx="4767665" cy="10651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2000"/>
              </a:lnSpc>
              <a:buFont typeface="Arial" panose="020B0604020202020204" pitchFamily="34" charset="0"/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Mutoh </a:t>
            </a:r>
            <a:r>
              <a:rPr lang="pl-PL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ValueJet 1638 WX</a:t>
            </a:r>
          </a:p>
          <a:p>
            <a:pPr marL="0" indent="0">
              <a:lnSpc>
                <a:spcPct val="62000"/>
              </a:lnSpc>
              <a:buFont typeface="Arial" panose="020B0604020202020204" pitchFamily="34" charset="0"/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3200" dirty="0" smtClean="0">
              <a:solidFill>
                <a:srgbClr val="33333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62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3200" dirty="0" err="1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szerokość</a:t>
            </a:r>
            <a:r>
              <a:rPr lang="en-GB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3200" dirty="0" err="1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druku</a:t>
            </a:r>
            <a:r>
              <a:rPr lang="pl-PL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GB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1</a:t>
            </a:r>
            <a:r>
              <a:rPr lang="pl-PL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62</a:t>
            </a:r>
            <a:r>
              <a:rPr lang="en-GB" altLang="pl-PL" sz="3200" dirty="0" smtClean="0">
                <a:solidFill>
                  <a:srgbClr val="33333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cm</a:t>
            </a:r>
            <a:endParaRPr lang="en-GB" altLang="pl-PL" sz="3200" dirty="0">
              <a:solidFill>
                <a:srgbClr val="33333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0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7901" y="952595"/>
            <a:ext cx="9498853" cy="1320526"/>
          </a:xfrm>
        </p:spPr>
        <p:txBody>
          <a:bodyPr>
            <a:normAutofit/>
          </a:bodyPr>
          <a:lstStyle/>
          <a:p>
            <a:pPr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pl-PL" altLang="pl-PL" sz="4000" b="1" dirty="0" smtClean="0">
                <a:solidFill>
                  <a:srgbClr val="333333"/>
                </a:solidFill>
                <a:latin typeface="+mn-lt"/>
              </a:rPr>
              <a:t>Druk bezpośredni</a:t>
            </a:r>
            <a:endParaRPr lang="en-GB" altLang="pl-PL" sz="4000" dirty="0" smtClean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428874"/>
            <a:ext cx="9486154" cy="3267076"/>
          </a:xfrm>
          <a:ln>
            <a:noFill/>
          </a:ln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5100" i="1" dirty="0" smtClean="0">
                <a:solidFill>
                  <a:srgbClr val="333333"/>
                </a:solidFill>
              </a:rPr>
              <a:t>To bezpośredni druk </a:t>
            </a:r>
            <a:r>
              <a:rPr lang="pl-PL" altLang="pl-PL" sz="5100" i="1" dirty="0">
                <a:solidFill>
                  <a:srgbClr val="333333"/>
                </a:solidFill>
              </a:rPr>
              <a:t>na tkaninach </a:t>
            </a:r>
            <a:r>
              <a:rPr lang="pl-PL" altLang="pl-PL" sz="5100" i="1" dirty="0" smtClean="0">
                <a:solidFill>
                  <a:srgbClr val="333333"/>
                </a:solidFill>
              </a:rPr>
              <a:t>syntetycznych, poliestrowych</a:t>
            </a:r>
          </a:p>
          <a:p>
            <a:pPr marL="0" indent="0"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5100" i="1" dirty="0" smtClean="0">
                <a:solidFill>
                  <a:srgbClr val="333333"/>
                </a:solidFill>
              </a:rPr>
              <a:t>lub zawierających </a:t>
            </a:r>
            <a:r>
              <a:rPr lang="pl-PL" altLang="pl-PL" sz="5100" i="1" dirty="0">
                <a:solidFill>
                  <a:srgbClr val="333333"/>
                </a:solidFill>
              </a:rPr>
              <a:t>minimum 60% </a:t>
            </a:r>
            <a:r>
              <a:rPr lang="pl-PL" altLang="pl-PL" sz="5100" i="1" dirty="0" smtClean="0">
                <a:solidFill>
                  <a:srgbClr val="333333"/>
                </a:solidFill>
              </a:rPr>
              <a:t>poliestru.</a:t>
            </a:r>
          </a:p>
          <a:p>
            <a:pPr marL="0" indent="0"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5100" i="1" dirty="0" smtClean="0">
              <a:solidFill>
                <a:srgbClr val="333333"/>
              </a:solidFill>
            </a:endParaRPr>
          </a:p>
          <a:p>
            <a:pPr marL="0" indent="0"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5100" i="1" dirty="0" smtClean="0">
                <a:solidFill>
                  <a:srgbClr val="333333"/>
                </a:solidFill>
              </a:rPr>
              <a:t>Wzór jest bezpośrednio </a:t>
            </a:r>
            <a:r>
              <a:rPr lang="pl-PL" altLang="pl-PL" sz="5100" i="1" dirty="0">
                <a:solidFill>
                  <a:srgbClr val="333333"/>
                </a:solidFill>
              </a:rPr>
              <a:t>drukowany na </a:t>
            </a:r>
            <a:r>
              <a:rPr lang="pl-PL" altLang="pl-PL" sz="5100" i="1" dirty="0" smtClean="0">
                <a:solidFill>
                  <a:srgbClr val="333333"/>
                </a:solidFill>
              </a:rPr>
              <a:t>tkaninie, </a:t>
            </a:r>
            <a:r>
              <a:rPr lang="pl-PL" altLang="pl-PL" sz="5100" i="1" dirty="0">
                <a:solidFill>
                  <a:srgbClr val="333333"/>
                </a:solidFill>
              </a:rPr>
              <a:t>a </a:t>
            </a:r>
            <a:r>
              <a:rPr lang="pl-PL" altLang="pl-PL" sz="5100" i="1" dirty="0" smtClean="0">
                <a:solidFill>
                  <a:srgbClr val="333333"/>
                </a:solidFill>
              </a:rPr>
              <a:t>następnie </a:t>
            </a:r>
          </a:p>
          <a:p>
            <a:pPr marL="0" indent="0"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5100" i="1" dirty="0" smtClean="0">
                <a:solidFill>
                  <a:srgbClr val="333333"/>
                </a:solidFill>
              </a:rPr>
              <a:t>utrwalany termicznie.</a:t>
            </a:r>
          </a:p>
          <a:p>
            <a:pPr marL="0" indent="0"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3000" i="1" dirty="0">
              <a:solidFill>
                <a:srgbClr val="333333"/>
              </a:solidFill>
              <a:latin typeface="Calibri" panose="020F0502020204030204" pitchFamily="34" charset="0"/>
            </a:endParaRPr>
          </a:p>
          <a:p>
            <a:pPr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1905" i="1" dirty="0">
              <a:solidFill>
                <a:srgbClr val="333333"/>
              </a:solidFill>
            </a:endParaRPr>
          </a:p>
          <a:p>
            <a:pPr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1905" i="1" dirty="0">
                <a:solidFill>
                  <a:srgbClr val="333333"/>
                </a:solidFill>
              </a:rPr>
              <a:t>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2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>
          <a:xfrm>
            <a:off x="3910012" y="754236"/>
            <a:ext cx="9248724" cy="1323886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600" dirty="0" err="1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Papier</a:t>
            </a:r>
            <a:r>
              <a:rPr lang="en-GB" altLang="pl-PL" sz="36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3600" dirty="0" err="1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sublimacyjny</a:t>
            </a:r>
            <a:r>
              <a:rPr lang="en-GB" altLang="pl-PL" sz="36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w </a:t>
            </a:r>
            <a:r>
              <a:rPr lang="en-GB" altLang="pl-PL" sz="3600" dirty="0" err="1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rolce</a:t>
            </a:r>
            <a:endParaRPr lang="en-GB" altLang="pl-PL" sz="36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81025" y="1171575"/>
            <a:ext cx="6657975" cy="479107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2752" b="1" dirty="0" smtClean="0">
                <a:solidFill>
                  <a:srgbClr val="333333"/>
                </a:solidFill>
              </a:rPr>
              <a:t>D</a:t>
            </a:r>
            <a:r>
              <a:rPr lang="en-GB" altLang="pl-PL" sz="2752" b="1" dirty="0" err="1" smtClean="0">
                <a:solidFill>
                  <a:srgbClr val="333333"/>
                </a:solidFill>
              </a:rPr>
              <a:t>ostępne</a:t>
            </a:r>
            <a:r>
              <a:rPr lang="en-GB" altLang="pl-PL" sz="2752" b="1" dirty="0" smtClean="0">
                <a:solidFill>
                  <a:srgbClr val="333333"/>
                </a:solidFill>
              </a:rPr>
              <a:t>  </a:t>
            </a:r>
            <a:r>
              <a:rPr lang="en-GB" altLang="pl-PL" sz="2752" b="1" dirty="0" err="1">
                <a:solidFill>
                  <a:srgbClr val="333333"/>
                </a:solidFill>
              </a:rPr>
              <a:t>szerokości</a:t>
            </a:r>
            <a:r>
              <a:rPr lang="en-GB" altLang="pl-PL" sz="2752" b="1" dirty="0">
                <a:solidFill>
                  <a:srgbClr val="333333"/>
                </a:solidFill>
              </a:rPr>
              <a:t>:</a:t>
            </a:r>
          </a:p>
          <a:p>
            <a:pPr>
              <a:lnSpc>
                <a:spcPct val="11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2752" dirty="0" smtClean="0">
                <a:solidFill>
                  <a:srgbClr val="333333"/>
                </a:solidFill>
              </a:rPr>
              <a:t>21 cm</a:t>
            </a:r>
            <a:r>
              <a:rPr lang="en-GB" altLang="pl-PL" sz="2752" dirty="0" smtClean="0">
                <a:solidFill>
                  <a:srgbClr val="333333"/>
                </a:solidFill>
              </a:rPr>
              <a:t> </a:t>
            </a:r>
            <a:endParaRPr lang="pl-PL" altLang="pl-PL" sz="2752" dirty="0" smtClean="0">
              <a:solidFill>
                <a:srgbClr val="333333"/>
              </a:solidFill>
            </a:endParaRPr>
          </a:p>
          <a:p>
            <a:pPr>
              <a:lnSpc>
                <a:spcPct val="11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2752" dirty="0" smtClean="0">
                <a:solidFill>
                  <a:srgbClr val="333333"/>
                </a:solidFill>
              </a:rPr>
              <a:t>42 cm</a:t>
            </a:r>
            <a:endParaRPr lang="pl-PL" altLang="pl-PL" sz="2752" dirty="0" smtClean="0">
              <a:solidFill>
                <a:srgbClr val="333333"/>
              </a:solidFill>
            </a:endParaRPr>
          </a:p>
          <a:p>
            <a:pPr>
              <a:lnSpc>
                <a:spcPct val="11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2752" dirty="0" smtClean="0">
                <a:solidFill>
                  <a:srgbClr val="333333"/>
                </a:solidFill>
              </a:rPr>
              <a:t>61 cm</a:t>
            </a:r>
            <a:endParaRPr lang="en-GB" altLang="pl-PL" sz="2752" dirty="0">
              <a:solidFill>
                <a:srgbClr val="333333"/>
              </a:solidFill>
            </a:endParaRPr>
          </a:p>
          <a:p>
            <a:pPr>
              <a:lnSpc>
                <a:spcPct val="11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2752" dirty="0" smtClean="0">
                <a:solidFill>
                  <a:srgbClr val="333333"/>
                </a:solidFill>
              </a:rPr>
              <a:t>91,4 </a:t>
            </a:r>
            <a:r>
              <a:rPr lang="en-GB" altLang="pl-PL" sz="2752" dirty="0">
                <a:solidFill>
                  <a:srgbClr val="333333"/>
                </a:solidFill>
              </a:rPr>
              <a:t>cm</a:t>
            </a:r>
          </a:p>
          <a:p>
            <a:pPr>
              <a:lnSpc>
                <a:spcPct val="11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2752" dirty="0" smtClean="0">
                <a:solidFill>
                  <a:srgbClr val="333333"/>
                </a:solidFill>
              </a:rPr>
              <a:t>1</a:t>
            </a:r>
            <a:r>
              <a:rPr lang="pl-PL" altLang="pl-PL" sz="2752" dirty="0" smtClean="0">
                <a:solidFill>
                  <a:srgbClr val="333333"/>
                </a:solidFill>
              </a:rPr>
              <a:t>11,8</a:t>
            </a:r>
            <a:r>
              <a:rPr lang="en-GB" altLang="pl-PL" sz="2752" dirty="0" smtClean="0">
                <a:solidFill>
                  <a:srgbClr val="333333"/>
                </a:solidFill>
              </a:rPr>
              <a:t> cm</a:t>
            </a:r>
            <a:endParaRPr lang="pl-PL" altLang="pl-PL" sz="2752" dirty="0" smtClean="0">
              <a:solidFill>
                <a:srgbClr val="333333"/>
              </a:solidFill>
            </a:endParaRPr>
          </a:p>
          <a:p>
            <a:pPr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en-GB" altLang="pl-PL" sz="2752" dirty="0">
              <a:solidFill>
                <a:srgbClr val="333333"/>
              </a:solidFill>
            </a:endParaRPr>
          </a:p>
          <a:p>
            <a:pPr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2752" b="1" dirty="0" err="1" smtClean="0">
                <a:solidFill>
                  <a:srgbClr val="333333"/>
                </a:solidFill>
              </a:rPr>
              <a:t>Preferowane</a:t>
            </a:r>
            <a:r>
              <a:rPr lang="en-GB" altLang="pl-PL" sz="2752" b="1" dirty="0" smtClean="0">
                <a:solidFill>
                  <a:srgbClr val="333333"/>
                </a:solidFill>
              </a:rPr>
              <a:t> </a:t>
            </a:r>
            <a:r>
              <a:rPr lang="en-GB" altLang="pl-PL" sz="2752" b="1" dirty="0" err="1">
                <a:solidFill>
                  <a:srgbClr val="333333"/>
                </a:solidFill>
              </a:rPr>
              <a:t>gramatury</a:t>
            </a:r>
            <a:r>
              <a:rPr lang="pl-PL" altLang="pl-PL" sz="2752" b="1" dirty="0" smtClean="0">
                <a:solidFill>
                  <a:srgbClr val="333333"/>
                </a:solidFill>
              </a:rPr>
              <a:t>: </a:t>
            </a:r>
            <a:r>
              <a:rPr lang="en-GB" altLang="pl-PL" sz="2752" dirty="0" smtClean="0">
                <a:solidFill>
                  <a:srgbClr val="333333"/>
                </a:solidFill>
              </a:rPr>
              <a:t>95</a:t>
            </a:r>
            <a:r>
              <a:rPr lang="pl-PL" altLang="pl-PL" sz="2752" dirty="0" smtClean="0">
                <a:solidFill>
                  <a:srgbClr val="333333"/>
                </a:solidFill>
              </a:rPr>
              <a:t> </a:t>
            </a:r>
            <a:r>
              <a:rPr lang="en-GB" altLang="pl-PL" sz="2752" dirty="0" smtClean="0">
                <a:solidFill>
                  <a:srgbClr val="333333"/>
                </a:solidFill>
              </a:rPr>
              <a:t>g/m</a:t>
            </a:r>
            <a:r>
              <a:rPr lang="pl-PL" altLang="pl-PL" sz="2752" baseline="30000" dirty="0">
                <a:solidFill>
                  <a:srgbClr val="333333"/>
                </a:solidFill>
              </a:rPr>
              <a:t>2</a:t>
            </a:r>
            <a:r>
              <a:rPr lang="en-GB" altLang="pl-PL" sz="2752" dirty="0">
                <a:solidFill>
                  <a:srgbClr val="333333"/>
                </a:solidFill>
              </a:rPr>
              <a:t> </a:t>
            </a:r>
            <a:r>
              <a:rPr lang="en-GB" altLang="pl-PL" sz="2752" dirty="0" err="1">
                <a:solidFill>
                  <a:srgbClr val="333333"/>
                </a:solidFill>
              </a:rPr>
              <a:t>lub</a:t>
            </a:r>
            <a:r>
              <a:rPr lang="en-GB" altLang="pl-PL" sz="2752" dirty="0">
                <a:solidFill>
                  <a:srgbClr val="333333"/>
                </a:solidFill>
              </a:rPr>
              <a:t> </a:t>
            </a:r>
            <a:r>
              <a:rPr lang="en-GB" altLang="pl-PL" sz="2752" dirty="0" smtClean="0">
                <a:solidFill>
                  <a:srgbClr val="333333"/>
                </a:solidFill>
              </a:rPr>
              <a:t>100</a:t>
            </a:r>
            <a:r>
              <a:rPr lang="pl-PL" altLang="pl-PL" sz="2752" dirty="0" smtClean="0">
                <a:solidFill>
                  <a:srgbClr val="333333"/>
                </a:solidFill>
              </a:rPr>
              <a:t> </a:t>
            </a:r>
            <a:r>
              <a:rPr lang="en-GB" altLang="pl-PL" sz="2752" dirty="0" smtClean="0">
                <a:solidFill>
                  <a:srgbClr val="333333"/>
                </a:solidFill>
              </a:rPr>
              <a:t>g/m</a:t>
            </a:r>
            <a:r>
              <a:rPr lang="pl-PL" altLang="pl-PL" sz="2752" baseline="30000" dirty="0" smtClean="0">
                <a:solidFill>
                  <a:srgbClr val="333333"/>
                </a:solidFill>
              </a:rPr>
              <a:t>2</a:t>
            </a:r>
          </a:p>
          <a:p>
            <a:pPr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2752" baseline="30000" dirty="0">
              <a:solidFill>
                <a:srgbClr val="333333"/>
              </a:solidFill>
            </a:endParaRPr>
          </a:p>
          <a:p>
            <a:pPr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2752" i="1" dirty="0" smtClean="0">
                <a:solidFill>
                  <a:srgbClr val="333333"/>
                </a:solidFill>
              </a:rPr>
              <a:t>Dostępne papiery z klejem.</a:t>
            </a:r>
            <a:endParaRPr lang="en-GB" altLang="pl-PL" sz="2752" i="1" dirty="0">
              <a:solidFill>
                <a:srgbClr val="333333"/>
              </a:solidFill>
            </a:endParaRPr>
          </a:p>
          <a:p>
            <a:pPr>
              <a:lnSpc>
                <a:spcPct val="11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en-GB" altLang="pl-PL" sz="2752" dirty="0">
              <a:solidFill>
                <a:srgbClr val="333333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10" y="2222758"/>
            <a:ext cx="5579475" cy="188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801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802406" y="763776"/>
            <a:ext cx="10259568" cy="1323886"/>
          </a:xfrm>
        </p:spPr>
        <p:txBody>
          <a:bodyPr>
            <a:normAutofit/>
          </a:bodyPr>
          <a:lstStyle/>
          <a:p>
            <a:pPr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4000" dirty="0" err="1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Atramenty</a:t>
            </a:r>
            <a:r>
              <a:rPr lang="en-GB" altLang="pl-PL" sz="40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4000" dirty="0" err="1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sublimacyjne</a:t>
            </a:r>
            <a:r>
              <a:rPr lang="pl-PL" altLang="pl-PL" sz="40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producent E.T.S.</a:t>
            </a:r>
            <a:endParaRPr lang="en-GB" altLang="pl-PL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02406" y="2436349"/>
            <a:ext cx="5103094" cy="3429001"/>
          </a:xfrm>
        </p:spPr>
        <p:txBody>
          <a:bodyPr/>
          <a:lstStyle/>
          <a:p>
            <a:pPr>
              <a:lnSpc>
                <a:spcPct val="62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b="1" dirty="0" err="1">
                <a:solidFill>
                  <a:srgbClr val="333333"/>
                </a:solidFill>
              </a:rPr>
              <a:t>Dostępne</a:t>
            </a:r>
            <a:r>
              <a:rPr lang="en-GB" altLang="pl-PL" b="1" dirty="0">
                <a:solidFill>
                  <a:srgbClr val="333333"/>
                </a:solidFill>
              </a:rPr>
              <a:t>  </a:t>
            </a:r>
            <a:r>
              <a:rPr lang="en-GB" altLang="pl-PL" b="1" dirty="0" err="1">
                <a:solidFill>
                  <a:srgbClr val="333333"/>
                </a:solidFill>
              </a:rPr>
              <a:t>kolory</a:t>
            </a:r>
            <a:r>
              <a:rPr lang="en-GB" altLang="pl-PL" dirty="0">
                <a:solidFill>
                  <a:srgbClr val="333333"/>
                </a:solidFill>
              </a:rPr>
              <a:t>:</a:t>
            </a:r>
          </a:p>
          <a:p>
            <a:pPr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>
                <a:solidFill>
                  <a:srgbClr val="333333"/>
                </a:solidFill>
              </a:rPr>
              <a:t>	</a:t>
            </a:r>
            <a:r>
              <a:rPr lang="en-GB" altLang="pl-PL" dirty="0">
                <a:solidFill>
                  <a:srgbClr val="333333"/>
                </a:solidFill>
              </a:rPr>
              <a:t>CMYK</a:t>
            </a:r>
          </a:p>
          <a:p>
            <a:pPr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>
                <a:solidFill>
                  <a:srgbClr val="333333"/>
                </a:solidFill>
              </a:rPr>
              <a:t>	</a:t>
            </a:r>
            <a:r>
              <a:rPr lang="pl-PL" altLang="pl-PL" dirty="0" smtClean="0">
                <a:solidFill>
                  <a:srgbClr val="333333"/>
                </a:solidFill>
              </a:rPr>
              <a:t>kolory FLUO</a:t>
            </a:r>
            <a:endParaRPr lang="en-GB" altLang="pl-PL" dirty="0">
              <a:solidFill>
                <a:srgbClr val="333333"/>
              </a:solidFill>
            </a:endParaRPr>
          </a:p>
          <a:p>
            <a:pPr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>
                <a:solidFill>
                  <a:srgbClr val="333333"/>
                </a:solidFill>
              </a:rPr>
              <a:t>	</a:t>
            </a:r>
            <a:endParaRPr lang="en-GB" altLang="pl-PL" dirty="0">
              <a:solidFill>
                <a:srgbClr val="333333"/>
              </a:solidFill>
            </a:endParaRPr>
          </a:p>
          <a:p>
            <a:pPr>
              <a:lnSpc>
                <a:spcPct val="62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b="1" dirty="0" err="1">
                <a:solidFill>
                  <a:srgbClr val="333333"/>
                </a:solidFill>
              </a:rPr>
              <a:t>Dostępne</a:t>
            </a:r>
            <a:r>
              <a:rPr lang="en-GB" altLang="pl-PL" b="1" dirty="0">
                <a:solidFill>
                  <a:srgbClr val="333333"/>
                </a:solidFill>
              </a:rPr>
              <a:t> </a:t>
            </a:r>
            <a:r>
              <a:rPr lang="en-GB" altLang="pl-PL" b="1" dirty="0" err="1">
                <a:solidFill>
                  <a:srgbClr val="333333"/>
                </a:solidFill>
              </a:rPr>
              <a:t>pojemności</a:t>
            </a:r>
            <a:r>
              <a:rPr lang="pl-PL" altLang="pl-PL" b="1" dirty="0">
                <a:solidFill>
                  <a:srgbClr val="333333"/>
                </a:solidFill>
              </a:rPr>
              <a:t>:</a:t>
            </a:r>
          </a:p>
          <a:p>
            <a:pPr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>
                <a:solidFill>
                  <a:srgbClr val="333333"/>
                </a:solidFill>
              </a:rPr>
              <a:t>	</a:t>
            </a:r>
            <a:r>
              <a:rPr lang="en-GB" altLang="pl-PL" dirty="0">
                <a:solidFill>
                  <a:srgbClr val="333333"/>
                </a:solidFill>
              </a:rPr>
              <a:t>250 ml</a:t>
            </a:r>
            <a:r>
              <a:rPr lang="pl-PL" altLang="pl-PL" dirty="0">
                <a:solidFill>
                  <a:srgbClr val="333333"/>
                </a:solidFill>
              </a:rPr>
              <a:t>, </a:t>
            </a:r>
            <a:r>
              <a:rPr lang="en-GB" altLang="pl-PL" dirty="0">
                <a:solidFill>
                  <a:srgbClr val="333333"/>
                </a:solidFill>
              </a:rPr>
              <a:t>1 </a:t>
            </a:r>
            <a:r>
              <a:rPr lang="en-GB" altLang="pl-PL" dirty="0" err="1">
                <a:solidFill>
                  <a:srgbClr val="333333"/>
                </a:solidFill>
              </a:rPr>
              <a:t>litr</a:t>
            </a:r>
            <a:r>
              <a:rPr lang="en-GB" altLang="pl-PL" dirty="0">
                <a:solidFill>
                  <a:srgbClr val="333333"/>
                </a:solidFill>
              </a:rPr>
              <a:t> </a:t>
            </a:r>
          </a:p>
          <a:p>
            <a:pPr>
              <a:lnSpc>
                <a:spcPct val="62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en-GB" altLang="pl-PL" sz="2752" dirty="0">
              <a:solidFill>
                <a:srgbClr val="333333"/>
              </a:solidFill>
            </a:endParaRP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052" y="2207749"/>
            <a:ext cx="5144340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8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802406" y="763776"/>
            <a:ext cx="10259568" cy="1323886"/>
          </a:xfrm>
        </p:spPr>
        <p:txBody>
          <a:bodyPr>
            <a:normAutofit/>
          </a:bodyPr>
          <a:lstStyle/>
          <a:p>
            <a:pPr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4000" dirty="0" err="1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Atramenty</a:t>
            </a:r>
            <a:r>
              <a:rPr lang="en-GB" altLang="pl-PL" sz="40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pl-PL" sz="4000" dirty="0" err="1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sublimacyjne</a:t>
            </a:r>
            <a:r>
              <a:rPr lang="pl-PL" altLang="pl-PL" sz="40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pl-PL" altLang="pl-PL" sz="4000" dirty="0" err="1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UltraVision</a:t>
            </a:r>
            <a:endParaRPr lang="en-GB" altLang="pl-PL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02406" y="2181484"/>
            <a:ext cx="5103094" cy="342900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 smtClean="0">
                <a:solidFill>
                  <a:srgbClr val="333333"/>
                </a:solidFill>
              </a:rPr>
              <a:t>bezkonkurencyjny </a:t>
            </a:r>
            <a:r>
              <a:rPr lang="pl-PL" altLang="pl-PL" dirty="0">
                <a:solidFill>
                  <a:srgbClr val="333333"/>
                </a:solidFill>
              </a:rPr>
              <a:t>głęboki KOLOR CZARNY</a:t>
            </a:r>
          </a:p>
          <a:p>
            <a:pPr>
              <a:lnSpc>
                <a:spcPct val="12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 smtClean="0">
                <a:solidFill>
                  <a:srgbClr val="333333"/>
                </a:solidFill>
              </a:rPr>
              <a:t>19 </a:t>
            </a:r>
            <a:r>
              <a:rPr lang="pl-PL" altLang="pl-PL" dirty="0">
                <a:solidFill>
                  <a:srgbClr val="333333"/>
                </a:solidFill>
              </a:rPr>
              <a:t>kolorów, m. in.:  fluorescencyjny </a:t>
            </a:r>
            <a:r>
              <a:rPr lang="pl-PL" altLang="pl-PL" dirty="0" smtClean="0">
                <a:solidFill>
                  <a:srgbClr val="333333"/>
                </a:solidFill>
              </a:rPr>
              <a:t>żółty, fioletowy</a:t>
            </a:r>
            <a:r>
              <a:rPr lang="pl-PL" altLang="pl-PL" dirty="0">
                <a:solidFill>
                  <a:srgbClr val="333333"/>
                </a:solidFill>
              </a:rPr>
              <a:t>, różowy, niebieski i czerwony</a:t>
            </a:r>
          </a:p>
          <a:p>
            <a:pPr>
              <a:lnSpc>
                <a:spcPct val="12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 smtClean="0">
                <a:solidFill>
                  <a:srgbClr val="333333"/>
                </a:solidFill>
              </a:rPr>
              <a:t>dostępność </a:t>
            </a:r>
            <a:r>
              <a:rPr lang="pl-PL" altLang="pl-PL" dirty="0">
                <a:solidFill>
                  <a:srgbClr val="333333"/>
                </a:solidFill>
              </a:rPr>
              <a:t>każdego </a:t>
            </a:r>
            <a:r>
              <a:rPr lang="pl-PL" altLang="pl-PL" dirty="0" err="1">
                <a:solidFill>
                  <a:srgbClr val="333333"/>
                </a:solidFill>
              </a:rPr>
              <a:t>spotowego</a:t>
            </a:r>
            <a:r>
              <a:rPr lang="pl-PL" altLang="pl-PL" dirty="0">
                <a:solidFill>
                  <a:srgbClr val="333333"/>
                </a:solidFill>
              </a:rPr>
              <a:t> koloru</a:t>
            </a:r>
          </a:p>
          <a:p>
            <a:pPr>
              <a:lnSpc>
                <a:spcPct val="12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 smtClean="0">
                <a:solidFill>
                  <a:srgbClr val="333333"/>
                </a:solidFill>
              </a:rPr>
              <a:t>brak </a:t>
            </a:r>
            <a:r>
              <a:rPr lang="pl-PL" altLang="pl-PL" dirty="0">
                <a:solidFill>
                  <a:srgbClr val="333333"/>
                </a:solidFill>
              </a:rPr>
              <a:t>VOC (Lotnych Związków Organicznych)</a:t>
            </a:r>
          </a:p>
          <a:p>
            <a:pPr>
              <a:lnSpc>
                <a:spcPct val="12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 smtClean="0">
                <a:solidFill>
                  <a:srgbClr val="333333"/>
                </a:solidFill>
              </a:rPr>
              <a:t>odporne </a:t>
            </a:r>
            <a:r>
              <a:rPr lang="pl-PL" altLang="pl-PL" dirty="0">
                <a:solidFill>
                  <a:srgbClr val="333333"/>
                </a:solidFill>
              </a:rPr>
              <a:t>na promienie UV</a:t>
            </a:r>
          </a:p>
          <a:p>
            <a:pPr>
              <a:lnSpc>
                <a:spcPct val="12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 smtClean="0">
                <a:solidFill>
                  <a:srgbClr val="333333"/>
                </a:solidFill>
              </a:rPr>
              <a:t>nie </a:t>
            </a:r>
            <a:r>
              <a:rPr lang="pl-PL" altLang="pl-PL" dirty="0">
                <a:solidFill>
                  <a:srgbClr val="333333"/>
                </a:solidFill>
              </a:rPr>
              <a:t>pieni się - brak efektu wypadania dysz</a:t>
            </a:r>
          </a:p>
          <a:p>
            <a:pPr>
              <a:lnSpc>
                <a:spcPct val="12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dirty="0" smtClean="0">
                <a:solidFill>
                  <a:srgbClr val="333333"/>
                </a:solidFill>
              </a:rPr>
              <a:t>certyfikat </a:t>
            </a:r>
            <a:r>
              <a:rPr lang="pl-PL" altLang="pl-PL" dirty="0">
                <a:solidFill>
                  <a:srgbClr val="333333"/>
                </a:solidFill>
              </a:rPr>
              <a:t>G7</a:t>
            </a:r>
            <a:endParaRPr lang="en-GB" altLang="pl-PL" sz="2752" dirty="0">
              <a:solidFill>
                <a:srgbClr val="333333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870" y="2076579"/>
            <a:ext cx="5459580" cy="36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7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301" y="652958"/>
            <a:ext cx="10945521" cy="1318846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Atramenty sublimacyjne – producent  </a:t>
            </a:r>
            <a:endParaRPr lang="pl-PL" sz="4000" dirty="0">
              <a:solidFill>
                <a:srgbClr val="FF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09301" y="1971804"/>
            <a:ext cx="5376188" cy="4524398"/>
          </a:xfrm>
        </p:spPr>
        <p:txBody>
          <a:bodyPr/>
          <a:lstStyle/>
          <a:p>
            <a:r>
              <a:rPr lang="pl-PL" b="1" dirty="0" smtClean="0"/>
              <a:t>Dostępne kolory: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CMYK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Black Plus – wzmocniony czarny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Kolory FLUO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b="1" dirty="0" smtClean="0"/>
              <a:t>Dostępne pojemności: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 litr, 2.5 litra, 5 litrów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89" y="2136046"/>
            <a:ext cx="5378450" cy="4033837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496" y="1143922"/>
            <a:ext cx="1352550" cy="54292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97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62747"/>
            <a:ext cx="12192000" cy="1533894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pl-PL" altLang="pl-PL" sz="3800" dirty="0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GB" altLang="pl-PL" sz="3800" dirty="0" err="1" smtClean="0">
                <a:solidFill>
                  <a:srgbClr val="FF0000"/>
                </a:solidFill>
                <a:latin typeface="+mn-lt"/>
              </a:rPr>
              <a:t>rofesjonalny</a:t>
            </a:r>
            <a:r>
              <a:rPr lang="en-GB" altLang="pl-PL" sz="3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pl-PL" altLang="pl-PL" sz="3800" dirty="0" smtClean="0">
                <a:solidFill>
                  <a:srgbClr val="FF0000"/>
                </a:solidFill>
                <a:latin typeface="+mn-lt"/>
              </a:rPr>
              <a:t>RIP </a:t>
            </a:r>
            <a:r>
              <a:rPr lang="en-GB" altLang="pl-PL" sz="3800" dirty="0" smtClean="0">
                <a:solidFill>
                  <a:srgbClr val="FF0000"/>
                </a:solidFill>
                <a:latin typeface="+mn-lt"/>
              </a:rPr>
              <a:t>do </a:t>
            </a:r>
            <a:r>
              <a:rPr lang="en-GB" altLang="pl-PL" sz="3800" dirty="0" err="1">
                <a:solidFill>
                  <a:srgbClr val="FF0000"/>
                </a:solidFill>
                <a:latin typeface="+mn-lt"/>
              </a:rPr>
              <a:t>sublimacji</a:t>
            </a:r>
            <a:r>
              <a:rPr lang="en-GB" altLang="pl-PL" sz="3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altLang="pl-PL" sz="3800" dirty="0" err="1" smtClean="0">
                <a:solidFill>
                  <a:srgbClr val="FF0000"/>
                </a:solidFill>
                <a:latin typeface="+mn-lt"/>
              </a:rPr>
              <a:t>wraz</a:t>
            </a:r>
            <a:r>
              <a:rPr lang="en-GB" altLang="pl-PL" sz="3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altLang="pl-PL" sz="3800" dirty="0">
                <a:solidFill>
                  <a:srgbClr val="FF0000"/>
                </a:solidFill>
                <a:latin typeface="+mn-lt"/>
              </a:rPr>
              <a:t>z CMS-</a:t>
            </a:r>
            <a:r>
              <a:rPr lang="en-GB" altLang="pl-PL" sz="3800" dirty="0" err="1">
                <a:solidFill>
                  <a:srgbClr val="FF0000"/>
                </a:solidFill>
                <a:latin typeface="+mn-lt"/>
              </a:rPr>
              <a:t>ami</a:t>
            </a:r>
            <a:endParaRPr lang="en-GB" altLang="pl-PL" sz="3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31" y="2437766"/>
            <a:ext cx="6553910" cy="36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63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/>
          </p:nvPr>
        </p:nvSpPr>
        <p:spPr>
          <a:xfrm>
            <a:off x="609301" y="686323"/>
            <a:ext cx="10945521" cy="1318846"/>
          </a:xfrm>
        </p:spPr>
        <p:txBody>
          <a:bodyPr/>
          <a:lstStyle/>
          <a:p>
            <a:pPr algn="ctr">
              <a:lnSpc>
                <a:spcPct val="54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810" dirty="0" err="1" smtClean="0">
                <a:latin typeface="+mn-lt"/>
              </a:rPr>
              <a:t>Termopras</a:t>
            </a:r>
            <a:r>
              <a:rPr lang="pl-PL" altLang="pl-PL" sz="3810" dirty="0" smtClean="0">
                <a:latin typeface="+mn-lt"/>
              </a:rPr>
              <a:t>y płaskie</a:t>
            </a:r>
            <a:endParaRPr lang="en-GB" altLang="pl-PL" sz="3810" dirty="0">
              <a:latin typeface="+mn-lt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09301" y="1936497"/>
            <a:ext cx="5376188" cy="4524398"/>
          </a:xfrm>
        </p:spPr>
        <p:txBody>
          <a:bodyPr/>
          <a:lstStyle/>
          <a:p>
            <a:pPr algn="ctr"/>
            <a:r>
              <a:rPr lang="pl-PL" b="1" dirty="0" smtClean="0"/>
              <a:t>70 x 100 cm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6642" y="1936497"/>
            <a:ext cx="5378180" cy="4524398"/>
          </a:xfrm>
        </p:spPr>
        <p:txBody>
          <a:bodyPr/>
          <a:lstStyle/>
          <a:p>
            <a:pPr algn="ctr"/>
            <a:r>
              <a:rPr lang="pl-PL" b="1" dirty="0" smtClean="0"/>
              <a:t>90 x 120 cm</a:t>
            </a: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" y="2824007"/>
            <a:ext cx="4419899" cy="24884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2516026"/>
            <a:ext cx="4140200" cy="31051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36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33927" y="767728"/>
            <a:ext cx="9242004" cy="1323886"/>
          </a:xfrm>
        </p:spPr>
        <p:txBody>
          <a:bodyPr>
            <a:normAutofit/>
          </a:bodyPr>
          <a:lstStyle/>
          <a:p>
            <a:pPr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800" dirty="0" err="1" smtClean="0">
                <a:latin typeface="Calibri" panose="020F0502020204030204" pitchFamily="34" charset="0"/>
              </a:rPr>
              <a:t>Termoprasy</a:t>
            </a:r>
            <a:r>
              <a:rPr lang="en-GB" altLang="pl-PL" sz="3800" dirty="0" smtClean="0">
                <a:latin typeface="Calibri" panose="020F0502020204030204" pitchFamily="34" charset="0"/>
              </a:rPr>
              <a:t> </a:t>
            </a:r>
            <a:r>
              <a:rPr lang="en-GB" altLang="pl-PL" sz="3800" dirty="0" err="1" smtClean="0">
                <a:latin typeface="Calibri" panose="020F0502020204030204" pitchFamily="34" charset="0"/>
              </a:rPr>
              <a:t>rolowe</a:t>
            </a:r>
            <a:r>
              <a:rPr lang="pl-PL" altLang="pl-PL" sz="3800" dirty="0">
                <a:latin typeface="Calibri" panose="020F0502020204030204" pitchFamily="34" charset="0"/>
              </a:rPr>
              <a:t> </a:t>
            </a:r>
            <a:r>
              <a:rPr lang="pl-PL" altLang="pl-PL" sz="3800" dirty="0" smtClean="0">
                <a:latin typeface="Calibri" panose="020F0502020204030204" pitchFamily="34" charset="0"/>
              </a:rPr>
              <a:t>(</a:t>
            </a:r>
            <a:r>
              <a:rPr lang="en-GB" altLang="pl-PL" sz="3800" dirty="0" err="1" smtClean="0">
                <a:latin typeface="Calibri" panose="020F0502020204030204" pitchFamily="34" charset="0"/>
              </a:rPr>
              <a:t>kalandry</a:t>
            </a:r>
            <a:r>
              <a:rPr lang="pl-PL" altLang="pl-PL" sz="3800" dirty="0" smtClean="0">
                <a:latin typeface="Calibri" panose="020F0502020204030204" pitchFamily="34" charset="0"/>
              </a:rPr>
              <a:t>) -</a:t>
            </a:r>
            <a:r>
              <a:rPr lang="en-GB" altLang="pl-PL" sz="3800" dirty="0" smtClean="0">
                <a:latin typeface="Calibri" panose="020F0502020204030204" pitchFamily="34" charset="0"/>
              </a:rPr>
              <a:t> </a:t>
            </a:r>
            <a:r>
              <a:rPr lang="pl-PL" altLang="pl-PL" sz="3800" dirty="0" smtClean="0">
                <a:latin typeface="Calibri" panose="020F0502020204030204" pitchFamily="34" charset="0"/>
              </a:rPr>
              <a:t>z roli na rolę</a:t>
            </a:r>
            <a:endParaRPr lang="en-GB" altLang="pl-PL" sz="3800" dirty="0">
              <a:latin typeface="Calibri" panose="020F0502020204030204" pitchFamily="34" charset="0"/>
            </a:endParaRP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33927" y="2433505"/>
            <a:ext cx="2533529" cy="2587291"/>
          </a:xfrm>
        </p:spPr>
        <p:txBody>
          <a:bodyPr/>
          <a:lstStyle/>
          <a:p>
            <a:pPr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2752" dirty="0" err="1"/>
              <a:t>Szerokości</a:t>
            </a:r>
            <a:r>
              <a:rPr lang="en-GB" altLang="pl-PL" sz="2752" dirty="0" smtClean="0"/>
              <a:t>:</a:t>
            </a:r>
            <a:endParaRPr lang="en-GB" altLang="pl-PL" sz="2752" dirty="0"/>
          </a:p>
          <a:p>
            <a:pPr>
              <a:lnSpc>
                <a:spcPct val="10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2752" dirty="0"/>
              <a:t>1250 mm</a:t>
            </a:r>
          </a:p>
          <a:p>
            <a:pPr>
              <a:lnSpc>
                <a:spcPct val="100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en-GB" altLang="pl-PL" sz="2752" dirty="0"/>
              <a:t>1660 mm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696862"/>
            <a:ext cx="6738330" cy="444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27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35" y="2107062"/>
            <a:ext cx="5618163" cy="421362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239" y="814871"/>
            <a:ext cx="10945521" cy="171530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810" b="1" dirty="0" smtClean="0">
                <a:latin typeface="+mn-lt"/>
              </a:rPr>
              <a:t/>
            </a:r>
            <a:br>
              <a:rPr lang="pl-PL" sz="3810" b="1" dirty="0" smtClean="0">
                <a:latin typeface="+mn-lt"/>
              </a:rPr>
            </a:br>
            <a:r>
              <a:rPr lang="pl-PL" sz="3400" b="1" dirty="0" err="1" smtClean="0">
                <a:latin typeface="+mn-lt"/>
              </a:rPr>
              <a:t>Termoprasy</a:t>
            </a:r>
            <a:r>
              <a:rPr lang="pl-PL" sz="3400" b="1" dirty="0" smtClean="0">
                <a:latin typeface="+mn-lt"/>
              </a:rPr>
              <a:t> rolowe (kalandry)</a:t>
            </a:r>
            <a:br>
              <a:rPr lang="pl-PL" sz="3400" b="1" dirty="0" smtClean="0">
                <a:latin typeface="+mn-lt"/>
              </a:rPr>
            </a:br>
            <a:r>
              <a:rPr lang="pl-PL" sz="3400" b="1" dirty="0" smtClean="0">
                <a:latin typeface="+mn-lt"/>
              </a:rPr>
              <a:t> 1660 mm lub 1250 mm</a:t>
            </a:r>
            <a:br>
              <a:rPr lang="pl-PL" sz="3400" b="1" dirty="0" smtClean="0">
                <a:latin typeface="+mn-lt"/>
              </a:rPr>
            </a:br>
            <a:r>
              <a:rPr lang="pl-PL" sz="3400" b="1" dirty="0" smtClean="0">
                <a:solidFill>
                  <a:srgbClr val="FF0000"/>
                </a:solidFill>
                <a:latin typeface="+mn-lt"/>
              </a:rPr>
              <a:t>1 maszyna – 2 zastosowania</a:t>
            </a:r>
            <a:r>
              <a:rPr lang="pl-PL" sz="3400" b="1" dirty="0" smtClean="0">
                <a:latin typeface="+mn-lt"/>
              </a:rPr>
              <a:t/>
            </a:r>
            <a:br>
              <a:rPr lang="pl-PL" sz="3400" b="1" dirty="0" smtClean="0">
                <a:latin typeface="+mn-lt"/>
              </a:rPr>
            </a:br>
            <a:endParaRPr lang="pl-PL" sz="3400" b="1" dirty="0">
              <a:latin typeface="+mn-lt"/>
            </a:endParaRPr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1"/>
          </p:nvPr>
        </p:nvSpPr>
        <p:spPr>
          <a:xfrm>
            <a:off x="609301" y="2838450"/>
            <a:ext cx="5376188" cy="3290404"/>
          </a:xfrm>
        </p:spPr>
        <p:txBody>
          <a:bodyPr/>
          <a:lstStyle/>
          <a:p>
            <a:r>
              <a:rPr lang="pl-PL" dirty="0">
                <a:latin typeface="Calibri" panose="020F0502020204030204" pitchFamily="34" charset="0"/>
              </a:rPr>
              <a:t>z</a:t>
            </a:r>
            <a:r>
              <a:rPr lang="pl-PL" dirty="0" smtClean="0">
                <a:latin typeface="Calibri" panose="020F0502020204030204" pitchFamily="34" charset="0"/>
              </a:rPr>
              <a:t> roli na wykroje</a:t>
            </a:r>
          </a:p>
          <a:p>
            <a:r>
              <a:rPr lang="pl-PL" dirty="0">
                <a:latin typeface="Calibri" panose="020F0502020204030204" pitchFamily="34" charset="0"/>
              </a:rPr>
              <a:t>z</a:t>
            </a:r>
            <a:r>
              <a:rPr lang="pl-PL" dirty="0" smtClean="0">
                <a:latin typeface="Calibri" panose="020F0502020204030204" pitchFamily="34" charset="0"/>
              </a:rPr>
              <a:t> roli na rolę</a:t>
            </a:r>
            <a:endParaRPr lang="pl-PL" dirty="0">
              <a:latin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8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00" y="1984353"/>
            <a:ext cx="3280078" cy="473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730131"/>
            <a:ext cx="10642600" cy="1325563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3600" dirty="0" err="1">
                <a:latin typeface="Calibri" panose="020F0502020204030204" pitchFamily="34" charset="0"/>
              </a:rPr>
              <a:t>Termoprasy</a:t>
            </a:r>
            <a:r>
              <a:rPr lang="en-GB" altLang="pl-PL" sz="3600" dirty="0">
                <a:latin typeface="Calibri" panose="020F0502020204030204" pitchFamily="34" charset="0"/>
              </a:rPr>
              <a:t> </a:t>
            </a:r>
            <a:r>
              <a:rPr lang="en-GB" altLang="pl-PL" sz="3600" dirty="0" err="1" smtClean="0">
                <a:latin typeface="Calibri" panose="020F0502020204030204" pitchFamily="34" charset="0"/>
              </a:rPr>
              <a:t>rolowe</a:t>
            </a:r>
            <a:r>
              <a:rPr lang="pl-PL" altLang="pl-PL" sz="3600" dirty="0" smtClean="0">
                <a:latin typeface="Calibri" panose="020F0502020204030204" pitchFamily="34" charset="0"/>
              </a:rPr>
              <a:t> (kalandry)</a:t>
            </a:r>
            <a:br>
              <a:rPr lang="pl-PL" altLang="pl-PL" sz="3600" dirty="0" smtClean="0">
                <a:latin typeface="Calibri" panose="020F0502020204030204" pitchFamily="34" charset="0"/>
              </a:rPr>
            </a:br>
            <a:r>
              <a:rPr lang="pl-PL" altLang="pl-PL" sz="3600" dirty="0" smtClean="0">
                <a:latin typeface="Calibri" panose="020F0502020204030204" pitchFamily="34" charset="0"/>
              </a:rPr>
              <a:t>do smyczy reklamowych i pasmanterii</a:t>
            </a:r>
            <a:endParaRPr lang="en-GB" altLang="pl-PL" sz="3600" dirty="0">
              <a:latin typeface="Calibri" panose="020F0502020204030204" pitchFamily="34" charset="0"/>
            </a:endParaRPr>
          </a:p>
        </p:txBody>
      </p:sp>
      <p:sp>
        <p:nvSpPr>
          <p:cNvPr id="46083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838200" y="2062233"/>
            <a:ext cx="2568575" cy="4486275"/>
          </a:xfrm>
        </p:spPr>
        <p:txBody>
          <a:bodyPr/>
          <a:lstStyle/>
          <a:p>
            <a:pPr marL="0" indent="0">
              <a:lnSpc>
                <a:spcPct val="47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2752" b="1" dirty="0" smtClean="0"/>
              <a:t>          M250</a:t>
            </a:r>
          </a:p>
          <a:p>
            <a:pPr>
              <a:lnSpc>
                <a:spcPct val="47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2752" b="1" dirty="0"/>
          </a:p>
          <a:p>
            <a:pPr marL="0" indent="0">
              <a:lnSpc>
                <a:spcPct val="47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2752" b="1" dirty="0" smtClean="0"/>
          </a:p>
          <a:p>
            <a:pPr marL="0" indent="0">
              <a:lnSpc>
                <a:spcPct val="47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sz="2752" dirty="0" smtClean="0"/>
              <a:t> </a:t>
            </a:r>
            <a:endParaRPr lang="en-GB" altLang="pl-PL" sz="2752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sz="half" idx="2"/>
          </p:nvPr>
        </p:nvSpPr>
        <p:spPr>
          <a:xfrm>
            <a:off x="3541985" y="1997431"/>
            <a:ext cx="3289300" cy="4627563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                       M500			</a:t>
            </a:r>
            <a:endParaRPr lang="pl-PL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67885"/>
            <a:ext cx="2568575" cy="386533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893" y="2467885"/>
            <a:ext cx="3050227" cy="367497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311796" y="1984353"/>
            <a:ext cx="273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         PP002</a:t>
            </a:r>
            <a:endParaRPr lang="pl-PL" sz="28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48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90" y="2069464"/>
            <a:ext cx="2590800" cy="3660018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23239" y="868301"/>
            <a:ext cx="10945521" cy="1606561"/>
          </a:xfrm>
        </p:spPr>
        <p:txBody>
          <a:bodyPr>
            <a:normAutofit/>
          </a:bodyPr>
          <a:lstStyle/>
          <a:p>
            <a:pPr algn="ctr"/>
            <a:r>
              <a:rPr lang="pl-PL" sz="3400" b="1" dirty="0" err="1" smtClean="0">
                <a:latin typeface="Calibri" panose="020F0502020204030204" pitchFamily="34" charset="0"/>
              </a:rPr>
              <a:t>Multifunkcyjna</a:t>
            </a:r>
            <a:r>
              <a:rPr lang="pl-PL" sz="3400" b="1" dirty="0" smtClean="0">
                <a:latin typeface="Calibri" panose="020F0502020204030204" pitchFamily="34" charset="0"/>
              </a:rPr>
              <a:t> </a:t>
            </a:r>
            <a:r>
              <a:rPr lang="pl-PL" sz="3400" b="1" dirty="0" err="1" smtClean="0">
                <a:latin typeface="Calibri" panose="020F0502020204030204" pitchFamily="34" charset="0"/>
              </a:rPr>
              <a:t>termoprasa</a:t>
            </a:r>
            <a:r>
              <a:rPr lang="pl-PL" sz="3400" b="1" dirty="0" smtClean="0">
                <a:latin typeface="Calibri" panose="020F0502020204030204" pitchFamily="34" charset="0"/>
              </a:rPr>
              <a:t> rolowa</a:t>
            </a:r>
            <a:br>
              <a:rPr lang="pl-PL" sz="3400" b="1" dirty="0" smtClean="0">
                <a:latin typeface="Calibri" panose="020F0502020204030204" pitchFamily="34" charset="0"/>
              </a:rPr>
            </a:br>
            <a:r>
              <a:rPr lang="pl-PL" sz="3400" b="1" dirty="0" smtClean="0">
                <a:latin typeface="Calibri" panose="020F0502020204030204" pitchFamily="34" charset="0"/>
              </a:rPr>
              <a:t> Multi M750</a:t>
            </a:r>
            <a:br>
              <a:rPr lang="pl-PL" sz="3400" b="1" dirty="0" smtClean="0">
                <a:latin typeface="Calibri" panose="020F0502020204030204" pitchFamily="34" charset="0"/>
              </a:rPr>
            </a:br>
            <a:r>
              <a:rPr lang="pl-PL" sz="3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 maszyna – 3 zastosowania</a:t>
            </a:r>
            <a:endParaRPr lang="pl-PL" sz="3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00" y="2733563"/>
            <a:ext cx="3383321" cy="2527300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189237" y="5324084"/>
            <a:ext cx="234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1. </a:t>
            </a:r>
            <a:r>
              <a:rPr lang="pl-PL" sz="2800" dirty="0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  <a:r>
              <a:rPr lang="pl-PL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 smyczy</a:t>
            </a:r>
            <a:endParaRPr lang="pl-PL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346243" y="5136607"/>
            <a:ext cx="3012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2. z roli na rolę</a:t>
            </a:r>
          </a:p>
          <a:p>
            <a:r>
              <a:rPr lang="pl-PL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3. z roli na wykrój</a:t>
            </a:r>
            <a:endParaRPr lang="pl-PL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09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030" y="952595"/>
            <a:ext cx="9248724" cy="1320526"/>
          </a:xfrm>
        </p:spPr>
        <p:txBody>
          <a:bodyPr>
            <a:normAutofit/>
          </a:bodyPr>
          <a:lstStyle/>
          <a:p>
            <a:pPr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pl-PL" altLang="pl-PL" sz="4000" b="1" dirty="0" smtClean="0">
                <a:solidFill>
                  <a:srgbClr val="333333"/>
                </a:solidFill>
                <a:latin typeface="+mn-lt"/>
              </a:rPr>
              <a:t>Druk pośredni</a:t>
            </a:r>
            <a:endParaRPr lang="en-GB" altLang="pl-PL" sz="4000" dirty="0" smtClean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228030" y="2133788"/>
            <a:ext cx="10273869" cy="34288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i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To pośredni druk </a:t>
            </a:r>
            <a:r>
              <a:rPr lang="pl-PL" altLang="pl-PL" i="1" dirty="0">
                <a:solidFill>
                  <a:srgbClr val="333333"/>
                </a:solidFill>
                <a:latin typeface="Calibri" panose="020F0502020204030204" pitchFamily="34" charset="0"/>
              </a:rPr>
              <a:t>na tkaninach </a:t>
            </a:r>
            <a:r>
              <a:rPr lang="pl-PL" altLang="pl-PL" i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syntetycznych, poliestrowych </a:t>
            </a:r>
          </a:p>
          <a:p>
            <a:pPr marL="0" indent="0" algn="just"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i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lub zawierających </a:t>
            </a:r>
            <a:r>
              <a:rPr lang="pl-PL" altLang="pl-PL" i="1" dirty="0">
                <a:solidFill>
                  <a:srgbClr val="333333"/>
                </a:solidFill>
                <a:latin typeface="Calibri" panose="020F0502020204030204" pitchFamily="34" charset="0"/>
              </a:rPr>
              <a:t>minimum 60% </a:t>
            </a:r>
            <a:r>
              <a:rPr lang="pl-PL" altLang="pl-PL" i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poliestru.</a:t>
            </a:r>
          </a:p>
          <a:p>
            <a:pPr marL="0" indent="0" algn="just"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i="1" dirty="0" smtClean="0">
              <a:solidFill>
                <a:srgbClr val="333333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i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Wzór </a:t>
            </a:r>
            <a:r>
              <a:rPr lang="pl-PL" altLang="pl-PL" i="1" dirty="0">
                <a:solidFill>
                  <a:srgbClr val="333333"/>
                </a:solidFill>
                <a:latin typeface="Calibri" panose="020F0502020204030204" pitchFamily="34" charset="0"/>
              </a:rPr>
              <a:t>w druku </a:t>
            </a:r>
            <a:r>
              <a:rPr lang="pl-PL" altLang="pl-PL" i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pośrednim jest najpierw drukowany na </a:t>
            </a:r>
          </a:p>
          <a:p>
            <a:pPr marL="0" indent="0" algn="just"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i="1" dirty="0">
                <a:solidFill>
                  <a:srgbClr val="333333"/>
                </a:solidFill>
                <a:latin typeface="Calibri" panose="020F0502020204030204" pitchFamily="34" charset="0"/>
              </a:rPr>
              <a:t>p</a:t>
            </a:r>
            <a:r>
              <a:rPr lang="pl-PL" altLang="pl-PL" i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apierze </a:t>
            </a:r>
            <a:r>
              <a:rPr lang="pl-PL" altLang="pl-PL" i="1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termotransferowym</a:t>
            </a:r>
            <a:r>
              <a:rPr lang="pl-PL" altLang="pl-PL" i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 (sublimacyjnym), a następnie utrwalany termicznie (transferowany) za pomocą </a:t>
            </a:r>
            <a:r>
              <a:rPr lang="pl-PL" altLang="pl-PL" i="1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termoprasy</a:t>
            </a:r>
            <a:r>
              <a:rPr lang="pl-PL" altLang="pl-PL" i="1" dirty="0" smtClean="0">
                <a:solidFill>
                  <a:srgbClr val="333333"/>
                </a:solidFill>
                <a:latin typeface="Calibri" panose="020F0502020204030204" pitchFamily="34" charset="0"/>
              </a:rPr>
              <a:t> płaskiej lub rolowej (kalandra).</a:t>
            </a:r>
            <a:endParaRPr lang="en-GB" altLang="pl-PL" i="1" dirty="0">
              <a:solidFill>
                <a:srgbClr val="333333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04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4997" y="724914"/>
            <a:ext cx="9242004" cy="132388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pl-PL" altLang="pl-PL" sz="36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Schemat linii do </a:t>
            </a:r>
            <a:r>
              <a:rPr lang="pl-PL" altLang="pl-PL" sz="36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produkcji</a:t>
            </a:r>
            <a:br>
              <a:rPr lang="pl-PL" altLang="pl-PL" sz="36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altLang="pl-PL" sz="36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odzieży sublimacyjnej</a:t>
            </a:r>
            <a:endParaRPr lang="en-GB" altLang="pl-PL" sz="36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76752" y="1985830"/>
            <a:ext cx="2533529" cy="2587291"/>
          </a:xfrm>
        </p:spPr>
        <p:txBody>
          <a:bodyPr/>
          <a:lstStyle/>
          <a:p>
            <a:pPr>
              <a:lnSpc>
                <a:spcPct val="47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pl-PL" altLang="pl-PL" sz="2752"/>
          </a:p>
          <a:p>
            <a:pPr>
              <a:lnSpc>
                <a:spcPct val="47000"/>
              </a:lnSpc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endParaRPr lang="en-GB" altLang="pl-PL" sz="2752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3" y="1891374"/>
            <a:ext cx="11091893" cy="423626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52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48025" y="1814513"/>
            <a:ext cx="9144000" cy="2387600"/>
          </a:xfrm>
        </p:spPr>
        <p:txBody>
          <a:bodyPr>
            <a:normAutofit/>
          </a:bodyPr>
          <a:lstStyle/>
          <a:p>
            <a:r>
              <a:rPr lang="pl-PL" sz="5400" i="1" dirty="0" smtClean="0">
                <a:latin typeface="+mn-lt"/>
              </a:rPr>
              <a:t>„</a:t>
            </a:r>
            <a:r>
              <a:rPr lang="pl-PL" sz="5400" i="1" dirty="0" smtClean="0">
                <a:latin typeface="+mn-lt"/>
                <a:ea typeface="Yu Mincho Demibold" panose="02020600000000000000" pitchFamily="18" charset="-128"/>
              </a:rPr>
              <a:t>Pieniądza </a:t>
            </a:r>
            <a:r>
              <a:rPr lang="pl-PL" sz="5400" i="1" dirty="0">
                <a:latin typeface="+mn-lt"/>
                <a:ea typeface="Yu Mincho Demibold" panose="02020600000000000000" pitchFamily="18" charset="-128"/>
              </a:rPr>
              <a:t>nie należy gonić, trzeba wyjść mu </a:t>
            </a:r>
            <a:r>
              <a:rPr lang="pl-PL" sz="5400" i="1" dirty="0" smtClean="0">
                <a:latin typeface="+mn-lt"/>
                <a:ea typeface="Yu Mincho Demibold" panose="02020600000000000000" pitchFamily="18" charset="-128"/>
              </a:rPr>
              <a:t>naprzeciw”</a:t>
            </a:r>
            <a:endParaRPr lang="pl-PL" sz="5400" i="1" dirty="0">
              <a:latin typeface="+mn-lt"/>
              <a:ea typeface="Yu Mincho Demibold" panose="02020600000000000000" pitchFamily="18" charset="-128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47950" y="4202113"/>
            <a:ext cx="9144000" cy="1655762"/>
          </a:xfrm>
        </p:spPr>
        <p:txBody>
          <a:bodyPr/>
          <a:lstStyle/>
          <a:p>
            <a:pPr algn="r"/>
            <a:endParaRPr lang="pl-PL" i="1" dirty="0" smtClean="0"/>
          </a:p>
          <a:p>
            <a:pPr algn="r"/>
            <a:r>
              <a:rPr lang="pl-PL" i="1" dirty="0" smtClean="0"/>
              <a:t>Arystoteles </a:t>
            </a:r>
            <a:r>
              <a:rPr lang="pl-PL" i="1" dirty="0"/>
              <a:t>Onassis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87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566561" y="1952812"/>
            <a:ext cx="9058877" cy="26679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r>
              <a:rPr lang="en-GB" sz="4400" b="1" dirty="0">
                <a:ea typeface="Verdana" panose="020B0604030504040204" pitchFamily="34" charset="0"/>
                <a:cs typeface="Verdana" panose="020B0604030504040204" pitchFamily="34" charset="0"/>
              </a:rPr>
              <a:t>CO TO JEST</a:t>
            </a:r>
          </a:p>
          <a:p>
            <a:pPr algn="ctr"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r>
              <a:rPr lang="en-GB" sz="4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TRANSFEROWY</a:t>
            </a:r>
            <a:r>
              <a:rPr lang="en-GB" sz="4400" b="1" dirty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44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4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4400" b="1" dirty="0">
                <a:ea typeface="Verdana" panose="020B0604030504040204" pitchFamily="34" charset="0"/>
                <a:cs typeface="Verdana" panose="020B0604030504040204" pitchFamily="34" charset="0"/>
              </a:rPr>
              <a:t>DRUK SUBLIMACYJNY</a:t>
            </a:r>
            <a:r>
              <a:rPr lang="en-GB" sz="4400" dirty="0"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228030" y="952595"/>
            <a:ext cx="9248724" cy="1320526"/>
          </a:xfrm>
        </p:spPr>
        <p:txBody>
          <a:bodyPr/>
          <a:lstStyle/>
          <a:p>
            <a:pPr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  <a:defRPr/>
            </a:pPr>
            <a:r>
              <a:rPr lang="en-GB" b="1" dirty="0" smtClean="0">
                <a:solidFill>
                  <a:srgbClr val="333333"/>
                </a:solidFill>
                <a:latin typeface="+mn-lt"/>
                <a:ea typeface="+mj-ea"/>
              </a:rPr>
              <a:t>CO TO JEST </a:t>
            </a:r>
            <a:r>
              <a:rPr lang="en-GB" b="1" dirty="0" smtClean="0">
                <a:solidFill>
                  <a:srgbClr val="FF0000"/>
                </a:solidFill>
                <a:latin typeface="+mn-lt"/>
                <a:ea typeface="+mj-ea"/>
              </a:rPr>
              <a:t>SUBLIMACJA</a:t>
            </a:r>
            <a:endParaRPr lang="en-GB" dirty="0" smtClean="0">
              <a:solidFill>
                <a:srgbClr val="333333"/>
              </a:solidFill>
              <a:latin typeface="+mn-lt"/>
              <a:ea typeface="+mj-ea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idx="1"/>
          </p:nvPr>
        </p:nvSpPr>
        <p:spPr>
          <a:xfrm>
            <a:off x="1228030" y="2412628"/>
            <a:ext cx="9520894" cy="243104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i="1" dirty="0" err="1">
                <a:solidFill>
                  <a:srgbClr val="333333"/>
                </a:solidFill>
              </a:rPr>
              <a:t>B</a:t>
            </a:r>
            <a:r>
              <a:rPr lang="en-GB" altLang="pl-PL" i="1" dirty="0" err="1" smtClean="0">
                <a:solidFill>
                  <a:srgbClr val="333333"/>
                </a:solidFill>
              </a:rPr>
              <a:t>ezpośrednie</a:t>
            </a:r>
            <a:r>
              <a:rPr lang="en-GB" altLang="pl-PL" i="1" dirty="0" smtClean="0">
                <a:solidFill>
                  <a:srgbClr val="333333"/>
                </a:solidFill>
              </a:rPr>
              <a:t> </a:t>
            </a:r>
            <a:r>
              <a:rPr lang="en-GB" altLang="pl-PL" i="1" dirty="0" err="1" smtClean="0">
                <a:solidFill>
                  <a:srgbClr val="333333"/>
                </a:solidFill>
              </a:rPr>
              <a:t>przejście</a:t>
            </a:r>
            <a:r>
              <a:rPr lang="en-GB" altLang="pl-PL" i="1" dirty="0" smtClean="0">
                <a:solidFill>
                  <a:srgbClr val="333333"/>
                </a:solidFill>
              </a:rPr>
              <a:t> </a:t>
            </a:r>
            <a:r>
              <a:rPr lang="en-GB" altLang="pl-PL" i="1" dirty="0" err="1" smtClean="0">
                <a:solidFill>
                  <a:srgbClr val="333333"/>
                </a:solidFill>
              </a:rPr>
              <a:t>ze</a:t>
            </a:r>
            <a:r>
              <a:rPr lang="en-GB" altLang="pl-PL" i="1" dirty="0" smtClean="0">
                <a:solidFill>
                  <a:srgbClr val="333333"/>
                </a:solidFill>
              </a:rPr>
              <a:t> </a:t>
            </a:r>
            <a:r>
              <a:rPr lang="en-GB" altLang="pl-PL" i="1" dirty="0" err="1" smtClean="0">
                <a:solidFill>
                  <a:srgbClr val="333333"/>
                </a:solidFill>
              </a:rPr>
              <a:t>stanu</a:t>
            </a:r>
            <a:r>
              <a:rPr lang="en-GB" altLang="pl-PL" i="1" dirty="0" smtClean="0">
                <a:solidFill>
                  <a:srgbClr val="333333"/>
                </a:solidFill>
              </a:rPr>
              <a:t> </a:t>
            </a:r>
            <a:r>
              <a:rPr lang="en-GB" altLang="pl-PL" i="1" dirty="0" err="1" smtClean="0">
                <a:solidFill>
                  <a:srgbClr val="333333"/>
                </a:solidFill>
              </a:rPr>
              <a:t>stałego</a:t>
            </a:r>
            <a:r>
              <a:rPr lang="en-GB" altLang="pl-PL" i="1" dirty="0" smtClean="0">
                <a:solidFill>
                  <a:srgbClr val="333333"/>
                </a:solidFill>
              </a:rPr>
              <a:t> w</a:t>
            </a:r>
            <a:r>
              <a:rPr lang="pl-PL" altLang="pl-PL" i="1" dirty="0" smtClean="0">
                <a:solidFill>
                  <a:srgbClr val="333333"/>
                </a:solidFill>
              </a:rPr>
              <a:t> stan gazowy,</a:t>
            </a:r>
          </a:p>
          <a:p>
            <a:pPr marL="0" indent="0"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i="1" dirty="0" smtClean="0">
                <a:solidFill>
                  <a:srgbClr val="333333"/>
                </a:solidFill>
              </a:rPr>
              <a:t>pod wpływem odpowiedniego docisku, temperatury</a:t>
            </a:r>
          </a:p>
          <a:p>
            <a:pPr marL="0" indent="0">
              <a:lnSpc>
                <a:spcPct val="100000"/>
              </a:lnSpc>
              <a:buNone/>
              <a:tabLst>
                <a:tab pos="472095" algn="l"/>
                <a:tab pos="947549" algn="l"/>
                <a:tab pos="1423004" algn="l"/>
                <a:tab pos="1898458" algn="l"/>
                <a:tab pos="2373913" algn="l"/>
                <a:tab pos="2849367" algn="l"/>
                <a:tab pos="3324822" algn="l"/>
                <a:tab pos="3800276" algn="l"/>
                <a:tab pos="4275731" algn="l"/>
                <a:tab pos="4751185" algn="l"/>
                <a:tab pos="5226640" algn="l"/>
                <a:tab pos="5702094" algn="l"/>
                <a:tab pos="6177549" algn="l"/>
                <a:tab pos="6653003" algn="l"/>
                <a:tab pos="7128458" algn="l"/>
                <a:tab pos="7603912" algn="l"/>
                <a:tab pos="8079367" algn="l"/>
                <a:tab pos="8554821" algn="l"/>
                <a:tab pos="9030276" algn="l"/>
                <a:tab pos="9505730" algn="l"/>
              </a:tabLst>
            </a:pPr>
            <a:r>
              <a:rPr lang="pl-PL" altLang="pl-PL" i="1" dirty="0" smtClean="0">
                <a:solidFill>
                  <a:srgbClr val="333333"/>
                </a:solidFill>
              </a:rPr>
              <a:t>i czasu</a:t>
            </a:r>
            <a:r>
              <a:rPr lang="pl-PL" altLang="pl-PL" i="1" dirty="0">
                <a:solidFill>
                  <a:srgbClr val="333333"/>
                </a:solidFill>
              </a:rPr>
              <a:t>.</a:t>
            </a:r>
            <a:r>
              <a:rPr lang="en-GB" altLang="pl-PL" i="1" dirty="0" smtClean="0">
                <a:solidFill>
                  <a:srgbClr val="333333"/>
                </a:solidFill>
              </a:rPr>
              <a:t>                                      </a:t>
            </a:r>
            <a:endParaRPr lang="pl-PL" altLang="pl-PL" i="1" dirty="0" smtClean="0">
              <a:solidFill>
                <a:srgbClr val="333333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9038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86" y="1303877"/>
            <a:ext cx="9905627" cy="52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84174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750" y="898523"/>
            <a:ext cx="10515600" cy="1325563"/>
          </a:xfrm>
        </p:spPr>
        <p:txBody>
          <a:bodyPr/>
          <a:lstStyle/>
          <a:p>
            <a:r>
              <a:rPr lang="pl-PL" dirty="0" smtClean="0">
                <a:latin typeface="+mn-lt"/>
              </a:rPr>
              <a:t>TRANSFEROWY DRUK SUBLIMACYJNY</a:t>
            </a:r>
            <a:endParaRPr lang="pl-PL" dirty="0">
              <a:latin typeface="+mn-lt"/>
            </a:endParaRPr>
          </a:p>
        </p:txBody>
      </p:sp>
      <p:sp>
        <p:nvSpPr>
          <p:cNvPr id="8194" name="Rectangle 1"/>
          <p:cNvSpPr>
            <a:spLocks noGrp="1" noChangeArrowheads="1"/>
          </p:cNvSpPr>
          <p:nvPr>
            <p:ph idx="1"/>
          </p:nvPr>
        </p:nvSpPr>
        <p:spPr>
          <a:xfrm>
            <a:off x="838200" y="2381249"/>
            <a:ext cx="10515600" cy="3795713"/>
          </a:xfrm>
        </p:spPr>
        <p:txBody>
          <a:bodyPr>
            <a:normAutofit/>
          </a:bodyPr>
          <a:lstStyle/>
          <a:p>
            <a:pPr marL="594738" lvl="1" indent="0" algn="just">
              <a:lnSpc>
                <a:spcPct val="100000"/>
              </a:lnSpc>
              <a:spcBef>
                <a:spcPts val="5397"/>
              </a:spcBef>
              <a:spcAft>
                <a:spcPts val="1508"/>
              </a:spcAft>
              <a:buSzPct val="75000"/>
              <a:buNone/>
              <a:tabLst>
                <a:tab pos="892108" algn="l"/>
                <a:tab pos="1365882" algn="l"/>
                <a:tab pos="1841336" algn="l"/>
                <a:tab pos="2316791" algn="l"/>
                <a:tab pos="2792245" algn="l"/>
                <a:tab pos="3267700" algn="l"/>
                <a:tab pos="3743154" algn="l"/>
                <a:tab pos="4218609" algn="l"/>
                <a:tab pos="4694063" algn="l"/>
                <a:tab pos="5169518" algn="l"/>
                <a:tab pos="5644972" algn="l"/>
                <a:tab pos="6120427" algn="l"/>
                <a:tab pos="6595881" algn="l"/>
                <a:tab pos="7071336" algn="l"/>
                <a:tab pos="7546790" algn="l"/>
                <a:tab pos="8022245" algn="l"/>
                <a:tab pos="8497699" algn="l"/>
                <a:tab pos="8973154" algn="l"/>
                <a:tab pos="9448608" algn="l"/>
                <a:tab pos="9924063" algn="l"/>
                <a:tab pos="10399517" algn="l"/>
              </a:tabLst>
            </a:pPr>
            <a:r>
              <a:rPr lang="en-GB" altLang="pl-PL" sz="2800" i="1" dirty="0" err="1">
                <a:solidFill>
                  <a:srgbClr val="333333"/>
                </a:solidFill>
              </a:rPr>
              <a:t>Rodzaj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wysokojakościowego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zadrukowywania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FF0000"/>
                </a:solidFill>
              </a:rPr>
              <a:t>białych</a:t>
            </a:r>
            <a:r>
              <a:rPr lang="en-GB" altLang="pl-PL" sz="2800" i="1" dirty="0">
                <a:solidFill>
                  <a:srgbClr val="FF0000"/>
                </a:solidFill>
              </a:rPr>
              <a:t> </a:t>
            </a:r>
            <a:r>
              <a:rPr lang="en-GB" altLang="pl-PL" sz="2800" i="1" dirty="0" err="1">
                <a:solidFill>
                  <a:srgbClr val="FF0000"/>
                </a:solidFill>
              </a:rPr>
              <a:t>podłoży</a:t>
            </a:r>
            <a:r>
              <a:rPr lang="en-GB" altLang="pl-PL" sz="2800" i="1" dirty="0">
                <a:solidFill>
                  <a:srgbClr val="FF0000"/>
                </a:solidFill>
              </a:rPr>
              <a:t> </a:t>
            </a:r>
            <a:r>
              <a:rPr lang="en-GB" altLang="pl-PL" sz="2800" i="1" dirty="0" err="1">
                <a:solidFill>
                  <a:srgbClr val="FF0000"/>
                </a:solidFill>
              </a:rPr>
              <a:t>poliestrowy</a:t>
            </a:r>
            <a:r>
              <a:rPr lang="pl-PL" altLang="pl-PL" sz="2800" i="1" dirty="0" err="1">
                <a:solidFill>
                  <a:srgbClr val="FF0000"/>
                </a:solidFill>
              </a:rPr>
              <a:t>ch</a:t>
            </a:r>
            <a:r>
              <a:rPr lang="en-GB" altLang="pl-PL" sz="2800" i="1" dirty="0">
                <a:solidFill>
                  <a:srgbClr val="333333"/>
                </a:solidFill>
              </a:rPr>
              <a:t> (</a:t>
            </a:r>
            <a:r>
              <a:rPr lang="en-GB" altLang="pl-PL" sz="2800" i="1" dirty="0" err="1">
                <a:solidFill>
                  <a:srgbClr val="333333"/>
                </a:solidFill>
              </a:rPr>
              <a:t>tkaniny</a:t>
            </a:r>
            <a:r>
              <a:rPr lang="en-GB" altLang="pl-PL" sz="2800" i="1" dirty="0">
                <a:solidFill>
                  <a:srgbClr val="333333"/>
                </a:solidFill>
              </a:rPr>
              <a:t>, </a:t>
            </a:r>
            <a:r>
              <a:rPr lang="en-GB" altLang="pl-PL" sz="2800" i="1" dirty="0" err="1">
                <a:solidFill>
                  <a:srgbClr val="333333"/>
                </a:solidFill>
              </a:rPr>
              <a:t>dzianiny</a:t>
            </a:r>
            <a:r>
              <a:rPr lang="en-GB" altLang="pl-PL" sz="2800" i="1" dirty="0">
                <a:solidFill>
                  <a:srgbClr val="333333"/>
                </a:solidFill>
              </a:rPr>
              <a:t>, </a:t>
            </a:r>
            <a:r>
              <a:rPr lang="en-GB" altLang="pl-PL" sz="2800" i="1" dirty="0" err="1">
                <a:solidFill>
                  <a:srgbClr val="333333"/>
                </a:solidFill>
              </a:rPr>
              <a:t>ceramika</a:t>
            </a:r>
            <a:r>
              <a:rPr lang="en-GB" altLang="pl-PL" sz="2800" i="1" dirty="0">
                <a:solidFill>
                  <a:srgbClr val="333333"/>
                </a:solidFill>
              </a:rPr>
              <a:t>, </a:t>
            </a:r>
            <a:r>
              <a:rPr lang="en-GB" altLang="pl-PL" sz="2800" i="1" dirty="0" err="1">
                <a:solidFill>
                  <a:srgbClr val="333333"/>
                </a:solidFill>
              </a:rPr>
              <a:t>płyty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meblowe</a:t>
            </a:r>
            <a:r>
              <a:rPr lang="en-GB" altLang="pl-PL" sz="2800" i="1" dirty="0">
                <a:solidFill>
                  <a:srgbClr val="333333"/>
                </a:solidFill>
              </a:rPr>
              <a:t>, </a:t>
            </a:r>
            <a:r>
              <a:rPr lang="en-GB" altLang="pl-PL" sz="2800" i="1" dirty="0" err="1">
                <a:solidFill>
                  <a:srgbClr val="333333"/>
                </a:solidFill>
              </a:rPr>
              <a:t>blachy</a:t>
            </a:r>
            <a:r>
              <a:rPr lang="en-GB" altLang="pl-PL" sz="2800" i="1" dirty="0">
                <a:solidFill>
                  <a:srgbClr val="333333"/>
                </a:solidFill>
              </a:rPr>
              <a:t>), </a:t>
            </a:r>
            <a:r>
              <a:rPr lang="en-GB" altLang="pl-PL" sz="2800" i="1" dirty="0" err="1">
                <a:solidFill>
                  <a:srgbClr val="333333"/>
                </a:solidFill>
              </a:rPr>
              <a:t>podczas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którego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specjalne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 smtClean="0">
                <a:solidFill>
                  <a:srgbClr val="333333"/>
                </a:solidFill>
              </a:rPr>
              <a:t>farby</a:t>
            </a:r>
            <a:r>
              <a:rPr lang="pl-PL" altLang="pl-PL" sz="2800" i="1" dirty="0" smtClean="0">
                <a:solidFill>
                  <a:srgbClr val="333333"/>
                </a:solidFill>
              </a:rPr>
              <a:t> lub atramenty</a:t>
            </a:r>
            <a:r>
              <a:rPr lang="en-GB" altLang="pl-PL" sz="2800" i="1" dirty="0" smtClean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zawierające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barwniki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sublimacyjne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najpierw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nadrukowane</a:t>
            </a:r>
            <a:r>
              <a:rPr lang="pl-PL" altLang="pl-PL" sz="2800" i="1" dirty="0">
                <a:solidFill>
                  <a:srgbClr val="333333"/>
                </a:solidFill>
              </a:rPr>
              <a:t> są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dowolną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techniką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na</a:t>
            </a:r>
            <a:r>
              <a:rPr lang="en-GB" altLang="pl-PL" sz="2800" i="1" dirty="0">
                <a:solidFill>
                  <a:srgbClr val="333333"/>
                </a:solidFill>
              </a:rPr>
              <a:t> papier (</a:t>
            </a:r>
            <a:r>
              <a:rPr lang="en-GB" altLang="pl-PL" sz="2800" i="1" dirty="0" err="1">
                <a:solidFill>
                  <a:srgbClr val="333333"/>
                </a:solidFill>
              </a:rPr>
              <a:t>sitodruk</a:t>
            </a:r>
            <a:r>
              <a:rPr lang="en-GB" altLang="pl-PL" sz="2800" i="1" dirty="0">
                <a:solidFill>
                  <a:srgbClr val="333333"/>
                </a:solidFill>
              </a:rPr>
              <a:t>, </a:t>
            </a:r>
            <a:r>
              <a:rPr lang="en-GB" altLang="pl-PL" sz="2800" i="1" dirty="0" smtClean="0">
                <a:solidFill>
                  <a:srgbClr val="333333"/>
                </a:solidFill>
              </a:rPr>
              <a:t>offset,</a:t>
            </a:r>
            <a:r>
              <a:rPr lang="pl-PL" altLang="pl-PL" sz="2800" i="1" dirty="0" smtClean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 smtClean="0">
                <a:solidFill>
                  <a:srgbClr val="333333"/>
                </a:solidFill>
              </a:rPr>
              <a:t>ploter</a:t>
            </a:r>
            <a:r>
              <a:rPr lang="en-GB" altLang="pl-PL" sz="2800" i="1" dirty="0" smtClean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piezoelektryczny</a:t>
            </a:r>
            <a:r>
              <a:rPr lang="en-GB" altLang="pl-PL" sz="2800" i="1" dirty="0">
                <a:solidFill>
                  <a:srgbClr val="333333"/>
                </a:solidFill>
              </a:rPr>
              <a:t>), a </a:t>
            </a:r>
            <a:r>
              <a:rPr lang="en-GB" altLang="pl-PL" sz="2800" i="1" dirty="0" err="1">
                <a:solidFill>
                  <a:srgbClr val="333333"/>
                </a:solidFill>
              </a:rPr>
              <a:t>dopiero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potem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 smtClean="0">
                <a:solidFill>
                  <a:srgbClr val="333333"/>
                </a:solidFill>
              </a:rPr>
              <a:t>przedrukowywane</a:t>
            </a:r>
            <a:r>
              <a:rPr lang="pl-PL" altLang="pl-PL" sz="2800" i="1" dirty="0" smtClean="0">
                <a:solidFill>
                  <a:srgbClr val="333333"/>
                </a:solidFill>
              </a:rPr>
              <a:t> (transferowane) </a:t>
            </a:r>
            <a:r>
              <a:rPr lang="pl-PL" altLang="pl-PL" sz="2800" i="1" dirty="0">
                <a:solidFill>
                  <a:srgbClr val="333333"/>
                </a:solidFill>
              </a:rPr>
              <a:t>na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podłoża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 smtClean="0">
                <a:solidFill>
                  <a:srgbClr val="333333"/>
                </a:solidFill>
              </a:rPr>
              <a:t>poliestrowe</a:t>
            </a:r>
            <a:r>
              <a:rPr lang="pl-PL" altLang="pl-PL" sz="2800" i="1" dirty="0" smtClean="0">
                <a:solidFill>
                  <a:srgbClr val="333333"/>
                </a:solidFill>
              </a:rPr>
              <a:t>,</a:t>
            </a:r>
            <a:r>
              <a:rPr lang="en-GB" altLang="pl-PL" sz="2800" i="1" dirty="0" smtClean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za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pomocą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termopras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płaskich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en-GB" altLang="pl-PL" sz="2800" i="1" dirty="0" err="1">
                <a:solidFill>
                  <a:srgbClr val="333333"/>
                </a:solidFill>
              </a:rPr>
              <a:t>lub</a:t>
            </a:r>
            <a:r>
              <a:rPr lang="en-GB" altLang="pl-PL" sz="2800" i="1" dirty="0">
                <a:solidFill>
                  <a:srgbClr val="333333"/>
                </a:solidFill>
              </a:rPr>
              <a:t> </a:t>
            </a:r>
            <a:r>
              <a:rPr lang="pl-PL" altLang="pl-PL" sz="2800" i="1" dirty="0" smtClean="0">
                <a:solidFill>
                  <a:srgbClr val="333333"/>
                </a:solidFill>
              </a:rPr>
              <a:t>rolowych </a:t>
            </a:r>
            <a:r>
              <a:rPr lang="en-GB" altLang="pl-PL" sz="2800" i="1" dirty="0" smtClean="0">
                <a:solidFill>
                  <a:srgbClr val="333333"/>
                </a:solidFill>
              </a:rPr>
              <a:t>(</a:t>
            </a:r>
            <a:r>
              <a:rPr lang="pl-PL" altLang="pl-PL" sz="2800" i="1" dirty="0" smtClean="0">
                <a:solidFill>
                  <a:srgbClr val="333333"/>
                </a:solidFill>
              </a:rPr>
              <a:t>kalandrów</a:t>
            </a:r>
            <a:r>
              <a:rPr lang="en-GB" altLang="pl-PL" sz="2800" i="1" dirty="0" smtClean="0">
                <a:solidFill>
                  <a:srgbClr val="333333"/>
                </a:solidFill>
              </a:rPr>
              <a:t>)</a:t>
            </a:r>
            <a:r>
              <a:rPr lang="pl-PL" altLang="pl-PL" sz="2800" i="1" dirty="0" smtClean="0">
                <a:solidFill>
                  <a:srgbClr val="333333"/>
                </a:solidFill>
              </a:rPr>
              <a:t>.</a:t>
            </a:r>
            <a:endParaRPr lang="en-GB" altLang="pl-PL" sz="2800" i="1" dirty="0">
              <a:solidFill>
                <a:srgbClr val="333333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69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-2248152" y="719888"/>
            <a:ext cx="9248724" cy="1323886"/>
          </a:xfrm>
        </p:spPr>
        <p:txBody>
          <a:bodyPr>
            <a:normAutofit/>
          </a:bodyPr>
          <a:lstStyle/>
          <a:p>
            <a:pPr algn="ctr">
              <a:lnSpc>
                <a:spcPct val="62000"/>
              </a:lnSpc>
              <a:tabLst>
                <a:tab pos="0" algn="l"/>
                <a:tab pos="473774" algn="l"/>
                <a:tab pos="949229" algn="l"/>
                <a:tab pos="1424683" algn="l"/>
                <a:tab pos="1900138" algn="l"/>
                <a:tab pos="2375592" algn="l"/>
                <a:tab pos="2851048" algn="l"/>
                <a:tab pos="3326501" algn="l"/>
                <a:tab pos="3801957" algn="l"/>
                <a:tab pos="4277410" algn="l"/>
                <a:tab pos="4752866" algn="l"/>
                <a:tab pos="5228319" algn="l"/>
                <a:tab pos="5703775" algn="l"/>
                <a:tab pos="6179228" algn="l"/>
                <a:tab pos="6654684" algn="l"/>
                <a:tab pos="7130138" algn="l"/>
                <a:tab pos="7605593" algn="l"/>
                <a:tab pos="8081047" algn="l"/>
                <a:tab pos="8556502" algn="l"/>
                <a:tab pos="9031956" algn="l"/>
                <a:tab pos="9507411" algn="l"/>
              </a:tabLst>
            </a:pPr>
            <a:r>
              <a:rPr lang="en-GB" altLang="pl-PL" sz="4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ETAPY DRUKU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32" y="1092492"/>
            <a:ext cx="6026306" cy="47587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6334125"/>
            <a:ext cx="121920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6334125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3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87000"/>
              </a:lnSpc>
            </a:pP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26–27.10.2017, Opole</a:t>
            </a:r>
            <a:endParaRPr lang="en-GB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5438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</TotalTime>
  <Words>699</Words>
  <Application>Microsoft Office PowerPoint</Application>
  <PresentationFormat>Panoramiczny</PresentationFormat>
  <Paragraphs>202</Paragraphs>
  <Slides>41</Slides>
  <Notes>36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Lucida Sans Unicode</vt:lpstr>
      <vt:lpstr>Times New Roman</vt:lpstr>
      <vt:lpstr>Verdana</vt:lpstr>
      <vt:lpstr>Yu Mincho Demibold</vt:lpstr>
      <vt:lpstr>Motyw pakietu Office</vt:lpstr>
      <vt:lpstr>Prezentacja programu PowerPoint</vt:lpstr>
      <vt:lpstr>Rodzaje cyfrowego druku sublimacyjnego na tkaninach:</vt:lpstr>
      <vt:lpstr>Druk bezpośredni</vt:lpstr>
      <vt:lpstr>Druk pośredni</vt:lpstr>
      <vt:lpstr>Prezentacja programu PowerPoint</vt:lpstr>
      <vt:lpstr>CO TO JEST SUBLIMACJA</vt:lpstr>
      <vt:lpstr>Prezentacja programu PowerPoint</vt:lpstr>
      <vt:lpstr>TRANSFEROWY DRUK SUBLIMACYJNY</vt:lpstr>
      <vt:lpstr>ETAPY DRUKU</vt:lpstr>
      <vt:lpstr>RODZAJE  TRANSFEROWEGO   DRUKU SUBLIMACYJNEGO</vt:lpstr>
      <vt:lpstr>SITOWY (farby wodne i  rozpuszczalnikowe)</vt:lpstr>
      <vt:lpstr>OFFSETOWY</vt:lpstr>
      <vt:lpstr>CYFROWY</vt:lpstr>
      <vt:lpstr>ZASTOSOWANIE   SUBLIMACJI</vt:lpstr>
      <vt:lpstr>ODZIEŻ SPORTOWA</vt:lpstr>
      <vt:lpstr>ODZIEŻ MŁODZIEŻOWA</vt:lpstr>
      <vt:lpstr>SMYCZE REKLAMOWE</vt:lpstr>
      <vt:lpstr>Prezentacja programu PowerPoint</vt:lpstr>
      <vt:lpstr>PLECAKI, PIÓRNIKI</vt:lpstr>
      <vt:lpstr>ELEMENTY DEKORACJI WNĘTRZ</vt:lpstr>
      <vt:lpstr>ŚCIERECZKI DO OKULARÓW</vt:lpstr>
      <vt:lpstr>CERAMIKA (KUBKI, PŁYTKI CERAMICZNE)</vt:lpstr>
      <vt:lpstr>MEBLE</vt:lpstr>
      <vt:lpstr>NOWOŚĆ – PŁYTY ALUMINIOWE</vt:lpstr>
      <vt:lpstr>DLACZEGO SUBLIMACJA ?</vt:lpstr>
      <vt:lpstr>Prezentacja programu PowerPoint</vt:lpstr>
      <vt:lpstr>CHCESZ DRUKOWAĆ   SUBLIMACYJNIE?   MUSISZ TO MIEĆ…</vt:lpstr>
      <vt:lpstr>Schemat linii do produkcji odzieży sublimacyjnej</vt:lpstr>
      <vt:lpstr>Plotery do druku sublimacyjnego</vt:lpstr>
      <vt:lpstr>Papier sublimacyjny w rolce</vt:lpstr>
      <vt:lpstr>Atramenty sublimacyjne – producent E.T.S.</vt:lpstr>
      <vt:lpstr>Atramenty sublimacyjne – UltraVision</vt:lpstr>
      <vt:lpstr>Atramenty sublimacyjne – producent  </vt:lpstr>
      <vt:lpstr>Profesjonalny RIP do sublimacji wraz z CMS-ami</vt:lpstr>
      <vt:lpstr>Termoprasy płaskie</vt:lpstr>
      <vt:lpstr>Termoprasy rolowe (kalandry) - z roli na rolę</vt:lpstr>
      <vt:lpstr> Termoprasy rolowe (kalandry)  1660 mm lub 1250 mm 1 maszyna – 2 zastosowania </vt:lpstr>
      <vt:lpstr>Termoprasy rolowe (kalandry) do smyczy reklamowych i pasmanterii</vt:lpstr>
      <vt:lpstr>Multifunkcyjna termoprasa rolowa  Multi M750 1 maszyna – 3 zastosowania</vt:lpstr>
      <vt:lpstr>Schemat linii do produkcji odzieży sublimacyjnej</vt:lpstr>
      <vt:lpstr>„Pieniądza nie należy gonić, trzeba wyjść mu naprzeciw”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Karolina Warkoczyńska</dc:creator>
  <cp:lastModifiedBy>Paweł Stania</cp:lastModifiedBy>
  <cp:revision>153</cp:revision>
  <dcterms:created xsi:type="dcterms:W3CDTF">2014-10-13T10:10:58Z</dcterms:created>
  <dcterms:modified xsi:type="dcterms:W3CDTF">2017-10-25T13:40:23Z</dcterms:modified>
</cp:coreProperties>
</file>