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9" r:id="rId4"/>
    <p:sldId id="277" r:id="rId5"/>
    <p:sldId id="291" r:id="rId6"/>
    <p:sldId id="292" r:id="rId7"/>
    <p:sldId id="316" r:id="rId8"/>
    <p:sldId id="317" r:id="rId9"/>
    <p:sldId id="318" r:id="rId10"/>
    <p:sldId id="319" r:id="rId11"/>
    <p:sldId id="320" r:id="rId12"/>
    <p:sldId id="321" r:id="rId13"/>
    <p:sldId id="302" r:id="rId14"/>
    <p:sldId id="322" r:id="rId15"/>
    <p:sldId id="310" r:id="rId16"/>
    <p:sldId id="311" r:id="rId17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595" autoAdjust="0"/>
  </p:normalViewPr>
  <p:slideViewPr>
    <p:cSldViewPr>
      <p:cViewPr varScale="1">
        <p:scale>
          <a:sx n="126" d="100"/>
          <a:sy n="126" d="100"/>
        </p:scale>
        <p:origin x="-11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2226" y="-11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5D6570-32F0-4CA8-974B-30229A47C70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F04DC81-0CB9-4F0D-956F-C7369B855659}">
      <dgm:prSet phldrT="[Tekst]"/>
      <dgm:spPr/>
      <dgm:t>
        <a:bodyPr/>
        <a:lstStyle/>
        <a:p>
          <a:r>
            <a:rPr lang="pl-PL" b="1" dirty="0" smtClean="0"/>
            <a:t>WŁASNE PRACE </a:t>
          </a:r>
          <a:r>
            <a:rPr lang="pl-PL" b="1" dirty="0" err="1" smtClean="0"/>
            <a:t>B+R</a:t>
          </a:r>
          <a:r>
            <a:rPr lang="pl-PL" b="1" dirty="0" smtClean="0"/>
            <a:t>, </a:t>
          </a:r>
        </a:p>
        <a:p>
          <a:r>
            <a:rPr lang="pl-PL" b="1" dirty="0" err="1" smtClean="0"/>
            <a:t>KNOW-HOW</a:t>
          </a:r>
          <a:r>
            <a:rPr lang="pl-PL" b="1" dirty="0" smtClean="0"/>
            <a:t> (NWT)</a:t>
          </a:r>
          <a:endParaRPr lang="pl-PL" b="1" dirty="0"/>
        </a:p>
      </dgm:t>
    </dgm:pt>
    <dgm:pt modelId="{D40FFFA9-E10A-4571-BFFD-9CA723496C23}" type="parTrans" cxnId="{F6171220-BCAF-4D30-9DE3-58E13E174FEC}">
      <dgm:prSet/>
      <dgm:spPr/>
      <dgm:t>
        <a:bodyPr/>
        <a:lstStyle/>
        <a:p>
          <a:endParaRPr lang="pl-PL"/>
        </a:p>
      </dgm:t>
    </dgm:pt>
    <dgm:pt modelId="{7FFA8901-E6CF-4572-B44A-E104048FC14A}" type="sibTrans" cxnId="{F6171220-BCAF-4D30-9DE3-58E13E174FEC}">
      <dgm:prSet/>
      <dgm:spPr/>
      <dgm:t>
        <a:bodyPr/>
        <a:lstStyle/>
        <a:p>
          <a:endParaRPr lang="pl-PL"/>
        </a:p>
      </dgm:t>
    </dgm:pt>
    <dgm:pt modelId="{28FC3267-2234-4A44-B3D8-7E181A1B6D20}">
      <dgm:prSet phldrT="[Tekst]"/>
      <dgm:spPr/>
      <dgm:t>
        <a:bodyPr/>
        <a:lstStyle/>
        <a:p>
          <a:r>
            <a:rPr lang="pl-PL" b="1" dirty="0" smtClean="0"/>
            <a:t>KOSZTY PRAC </a:t>
          </a:r>
          <a:r>
            <a:rPr lang="pl-PL" b="1" dirty="0" err="1" smtClean="0"/>
            <a:t>B+R</a:t>
          </a:r>
          <a:endParaRPr lang="pl-PL" b="1" dirty="0"/>
        </a:p>
      </dgm:t>
    </dgm:pt>
    <dgm:pt modelId="{28CA6A88-0295-4FAD-B6AF-7E510963C088}" type="parTrans" cxnId="{68AD3278-6FB1-4073-9EEC-0FC2EC1AFF80}">
      <dgm:prSet/>
      <dgm:spPr/>
      <dgm:t>
        <a:bodyPr/>
        <a:lstStyle/>
        <a:p>
          <a:endParaRPr lang="pl-PL"/>
        </a:p>
      </dgm:t>
    </dgm:pt>
    <dgm:pt modelId="{A9A2C3C8-1362-43D3-A883-D36B6F4B4CD0}" type="sibTrans" cxnId="{68AD3278-6FB1-4073-9EEC-0FC2EC1AFF80}">
      <dgm:prSet/>
      <dgm:spPr/>
      <dgm:t>
        <a:bodyPr/>
        <a:lstStyle/>
        <a:p>
          <a:endParaRPr lang="pl-PL"/>
        </a:p>
      </dgm:t>
    </dgm:pt>
    <dgm:pt modelId="{3103B84A-AC29-4C0F-B546-24892400AEC5}">
      <dgm:prSet phldrT="[Tekst]"/>
      <dgm:spPr/>
      <dgm:t>
        <a:bodyPr/>
        <a:lstStyle/>
        <a:p>
          <a:r>
            <a:rPr lang="pl-PL" b="1" dirty="0" smtClean="0"/>
            <a:t>WSPÓŁPRACA Z JEDNOSTKAMI </a:t>
          </a:r>
          <a:r>
            <a:rPr lang="pl-PL" b="1" dirty="0" err="1" smtClean="0"/>
            <a:t>B+R</a:t>
          </a:r>
          <a:r>
            <a:rPr lang="pl-PL" b="1" dirty="0" smtClean="0"/>
            <a:t>, OPINIA </a:t>
          </a:r>
          <a:endParaRPr lang="pl-PL" b="1" dirty="0"/>
        </a:p>
      </dgm:t>
    </dgm:pt>
    <dgm:pt modelId="{3327516E-3BFC-43BA-B2BB-33BCFCCFA4B8}" type="parTrans" cxnId="{4754E3E4-16AE-4231-9336-FE973CE9DBB4}">
      <dgm:prSet/>
      <dgm:spPr/>
      <dgm:t>
        <a:bodyPr/>
        <a:lstStyle/>
        <a:p>
          <a:endParaRPr lang="pl-PL"/>
        </a:p>
      </dgm:t>
    </dgm:pt>
    <dgm:pt modelId="{37881DC2-479D-4390-B47A-84EF5A976E5D}" type="sibTrans" cxnId="{4754E3E4-16AE-4231-9336-FE973CE9DBB4}">
      <dgm:prSet/>
      <dgm:spPr/>
      <dgm:t>
        <a:bodyPr/>
        <a:lstStyle/>
        <a:p>
          <a:endParaRPr lang="pl-PL"/>
        </a:p>
      </dgm:t>
    </dgm:pt>
    <dgm:pt modelId="{36925A93-96D9-4662-A547-4EBEC2BD34FF}">
      <dgm:prSet phldrT="[Tekst]"/>
      <dgm:spPr/>
      <dgm:t>
        <a:bodyPr/>
        <a:lstStyle/>
        <a:p>
          <a:r>
            <a:rPr lang="pl-PL" b="1" dirty="0" smtClean="0"/>
            <a:t>OCHRONA WŁASNOŚCI PRZEMYSŁOWEJ</a:t>
          </a:r>
          <a:endParaRPr lang="pl-PL" b="1" dirty="0"/>
        </a:p>
      </dgm:t>
    </dgm:pt>
    <dgm:pt modelId="{1A63ECD0-4024-46DC-A08D-D85C09B3AFBC}" type="parTrans" cxnId="{08F9AD1A-5CD9-4F3A-AE5A-C30EBFEDC640}">
      <dgm:prSet/>
      <dgm:spPr/>
      <dgm:t>
        <a:bodyPr/>
        <a:lstStyle/>
        <a:p>
          <a:endParaRPr lang="pl-PL"/>
        </a:p>
      </dgm:t>
    </dgm:pt>
    <dgm:pt modelId="{615AB8BF-2248-48D5-933C-34433AB5059A}" type="sibTrans" cxnId="{08F9AD1A-5CD9-4F3A-AE5A-C30EBFEDC640}">
      <dgm:prSet/>
      <dgm:spPr/>
      <dgm:t>
        <a:bodyPr/>
        <a:lstStyle/>
        <a:p>
          <a:endParaRPr lang="pl-PL"/>
        </a:p>
      </dgm:t>
    </dgm:pt>
    <dgm:pt modelId="{38314F7E-999D-4D7C-9652-4A621DEE14A1}" type="pres">
      <dgm:prSet presAssocID="{F05D6570-32F0-4CA8-974B-30229A47C70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7705F19-650F-4BD1-9039-E4919C54C593}" type="pres">
      <dgm:prSet presAssocID="{F05D6570-32F0-4CA8-974B-30229A47C707}" presName="arrow" presStyleLbl="bgShp" presStyleIdx="0" presStyleCnt="1" custScaleX="105559" custLinFactNeighborX="-6044" custLinFactNeighborY="-72646"/>
      <dgm:spPr/>
    </dgm:pt>
    <dgm:pt modelId="{15DCCC45-985C-4280-A6A3-9C61BB2C09F2}" type="pres">
      <dgm:prSet presAssocID="{F05D6570-32F0-4CA8-974B-30229A47C707}" presName="linearProcess" presStyleCnt="0"/>
      <dgm:spPr/>
    </dgm:pt>
    <dgm:pt modelId="{3DF2C23C-6909-4BD2-BA93-0B543C1046F1}" type="pres">
      <dgm:prSet presAssocID="{EF04DC81-0CB9-4F0D-956F-C7369B855659}" presName="textNode" presStyleLbl="node1" presStyleIdx="0" presStyleCnt="4" custScaleX="57145" custScaleY="55704" custLinFactX="-23319" custLinFactNeighborX="-100000" custLinFactNeighborY="30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441CF8-63C1-4710-9884-4658B7B7784D}" type="pres">
      <dgm:prSet presAssocID="{7FFA8901-E6CF-4572-B44A-E104048FC14A}" presName="sibTrans" presStyleCnt="0"/>
      <dgm:spPr/>
    </dgm:pt>
    <dgm:pt modelId="{DB128EB7-A54C-4544-ADAC-E039A012E7EC}" type="pres">
      <dgm:prSet presAssocID="{28FC3267-2234-4A44-B3D8-7E181A1B6D20}" presName="textNode" presStyleLbl="node1" presStyleIdx="1" presStyleCnt="4" custScaleX="56260" custScaleY="55097" custLinFactX="-23323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6E753AA-B39D-4736-875E-8BC76AF294BE}" type="pres">
      <dgm:prSet presAssocID="{A9A2C3C8-1362-43D3-A883-D36B6F4B4CD0}" presName="sibTrans" presStyleCnt="0"/>
      <dgm:spPr/>
    </dgm:pt>
    <dgm:pt modelId="{A52A46ED-0E83-4241-8171-E11181D760E5}" type="pres">
      <dgm:prSet presAssocID="{3103B84A-AC29-4C0F-B546-24892400AEC5}" presName="textNode" presStyleLbl="node1" presStyleIdx="2" presStyleCnt="4" custScaleX="60527" custScaleY="55097" custLinFactX="-23407" custLinFactNeighborX="-100000" custLinFactNeighborY="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13C7CFA-A7CE-47D1-A0D8-3A61764009EA}" type="pres">
      <dgm:prSet presAssocID="{37881DC2-479D-4390-B47A-84EF5A976E5D}" presName="sibTrans" presStyleCnt="0"/>
      <dgm:spPr/>
    </dgm:pt>
    <dgm:pt modelId="{95441778-13F7-431F-94F6-20D846F58D35}" type="pres">
      <dgm:prSet presAssocID="{36925A93-96D9-4662-A547-4EBEC2BD34FF}" presName="textNode" presStyleLbl="node1" presStyleIdx="3" presStyleCnt="4" custScaleX="60981" custScaleY="55099" custLinFactX="-26090" custLinFactNeighborX="-100000" custLinFactNeighborY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989DF33-8080-41E9-8554-60ADDAF6D291}" type="presOf" srcId="{F05D6570-32F0-4CA8-974B-30229A47C707}" destId="{38314F7E-999D-4D7C-9652-4A621DEE14A1}" srcOrd="0" destOrd="0" presId="urn:microsoft.com/office/officeart/2005/8/layout/hProcess9"/>
    <dgm:cxn modelId="{68AD3278-6FB1-4073-9EEC-0FC2EC1AFF80}" srcId="{F05D6570-32F0-4CA8-974B-30229A47C707}" destId="{28FC3267-2234-4A44-B3D8-7E181A1B6D20}" srcOrd="1" destOrd="0" parTransId="{28CA6A88-0295-4FAD-B6AF-7E510963C088}" sibTransId="{A9A2C3C8-1362-43D3-A883-D36B6F4B4CD0}"/>
    <dgm:cxn modelId="{08F9AD1A-5CD9-4F3A-AE5A-C30EBFEDC640}" srcId="{F05D6570-32F0-4CA8-974B-30229A47C707}" destId="{36925A93-96D9-4662-A547-4EBEC2BD34FF}" srcOrd="3" destOrd="0" parTransId="{1A63ECD0-4024-46DC-A08D-D85C09B3AFBC}" sibTransId="{615AB8BF-2248-48D5-933C-34433AB5059A}"/>
    <dgm:cxn modelId="{F6171220-BCAF-4D30-9DE3-58E13E174FEC}" srcId="{F05D6570-32F0-4CA8-974B-30229A47C707}" destId="{EF04DC81-0CB9-4F0D-956F-C7369B855659}" srcOrd="0" destOrd="0" parTransId="{D40FFFA9-E10A-4571-BFFD-9CA723496C23}" sibTransId="{7FFA8901-E6CF-4572-B44A-E104048FC14A}"/>
    <dgm:cxn modelId="{3A2E3876-301E-4667-A561-BCD7194F2A85}" type="presOf" srcId="{EF04DC81-0CB9-4F0D-956F-C7369B855659}" destId="{3DF2C23C-6909-4BD2-BA93-0B543C1046F1}" srcOrd="0" destOrd="0" presId="urn:microsoft.com/office/officeart/2005/8/layout/hProcess9"/>
    <dgm:cxn modelId="{4754E3E4-16AE-4231-9336-FE973CE9DBB4}" srcId="{F05D6570-32F0-4CA8-974B-30229A47C707}" destId="{3103B84A-AC29-4C0F-B546-24892400AEC5}" srcOrd="2" destOrd="0" parTransId="{3327516E-3BFC-43BA-B2BB-33BCFCCFA4B8}" sibTransId="{37881DC2-479D-4390-B47A-84EF5A976E5D}"/>
    <dgm:cxn modelId="{0835B4D6-2CC7-412A-B37C-5380EE30AAE5}" type="presOf" srcId="{3103B84A-AC29-4C0F-B546-24892400AEC5}" destId="{A52A46ED-0E83-4241-8171-E11181D760E5}" srcOrd="0" destOrd="0" presId="urn:microsoft.com/office/officeart/2005/8/layout/hProcess9"/>
    <dgm:cxn modelId="{174EC49D-BA0B-4E4E-A41A-AA7D688F0A04}" type="presOf" srcId="{36925A93-96D9-4662-A547-4EBEC2BD34FF}" destId="{95441778-13F7-431F-94F6-20D846F58D35}" srcOrd="0" destOrd="0" presId="urn:microsoft.com/office/officeart/2005/8/layout/hProcess9"/>
    <dgm:cxn modelId="{A8AB5808-C1E9-49DB-AA34-EDDA9913644B}" type="presOf" srcId="{28FC3267-2234-4A44-B3D8-7E181A1B6D20}" destId="{DB128EB7-A54C-4544-ADAC-E039A012E7EC}" srcOrd="0" destOrd="0" presId="urn:microsoft.com/office/officeart/2005/8/layout/hProcess9"/>
    <dgm:cxn modelId="{B81FB27A-5F97-4186-AD9C-1E04A6478B37}" type="presParOf" srcId="{38314F7E-999D-4D7C-9652-4A621DEE14A1}" destId="{E7705F19-650F-4BD1-9039-E4919C54C593}" srcOrd="0" destOrd="0" presId="urn:microsoft.com/office/officeart/2005/8/layout/hProcess9"/>
    <dgm:cxn modelId="{E6AD5814-CDDB-4FA0-AC89-BD46C2D69F2E}" type="presParOf" srcId="{38314F7E-999D-4D7C-9652-4A621DEE14A1}" destId="{15DCCC45-985C-4280-A6A3-9C61BB2C09F2}" srcOrd="1" destOrd="0" presId="urn:microsoft.com/office/officeart/2005/8/layout/hProcess9"/>
    <dgm:cxn modelId="{98DBC3ED-55BA-4C40-BD12-CC01CD6C9C79}" type="presParOf" srcId="{15DCCC45-985C-4280-A6A3-9C61BB2C09F2}" destId="{3DF2C23C-6909-4BD2-BA93-0B543C1046F1}" srcOrd="0" destOrd="0" presId="urn:microsoft.com/office/officeart/2005/8/layout/hProcess9"/>
    <dgm:cxn modelId="{8645D552-2C9B-4D56-A756-573D53166646}" type="presParOf" srcId="{15DCCC45-985C-4280-A6A3-9C61BB2C09F2}" destId="{50441CF8-63C1-4710-9884-4658B7B7784D}" srcOrd="1" destOrd="0" presId="urn:microsoft.com/office/officeart/2005/8/layout/hProcess9"/>
    <dgm:cxn modelId="{D9362FBE-1AB4-43FA-9E7C-CB96FAED5A26}" type="presParOf" srcId="{15DCCC45-985C-4280-A6A3-9C61BB2C09F2}" destId="{DB128EB7-A54C-4544-ADAC-E039A012E7EC}" srcOrd="2" destOrd="0" presId="urn:microsoft.com/office/officeart/2005/8/layout/hProcess9"/>
    <dgm:cxn modelId="{7D8BBC9C-B37A-4C09-90A7-33E9952487C7}" type="presParOf" srcId="{15DCCC45-985C-4280-A6A3-9C61BB2C09F2}" destId="{E6E753AA-B39D-4736-875E-8BC76AF294BE}" srcOrd="3" destOrd="0" presId="urn:microsoft.com/office/officeart/2005/8/layout/hProcess9"/>
    <dgm:cxn modelId="{588614C7-D0A9-4BDE-83BD-0A6BB9CF6CDE}" type="presParOf" srcId="{15DCCC45-985C-4280-A6A3-9C61BB2C09F2}" destId="{A52A46ED-0E83-4241-8171-E11181D760E5}" srcOrd="4" destOrd="0" presId="urn:microsoft.com/office/officeart/2005/8/layout/hProcess9"/>
    <dgm:cxn modelId="{47E66422-C199-4A0F-B95A-E002CA6C1880}" type="presParOf" srcId="{15DCCC45-985C-4280-A6A3-9C61BB2C09F2}" destId="{B13C7CFA-A7CE-47D1-A0D8-3A61764009EA}" srcOrd="5" destOrd="0" presId="urn:microsoft.com/office/officeart/2005/8/layout/hProcess9"/>
    <dgm:cxn modelId="{4FA7E982-5CB3-4E0D-B321-7EB744352ADB}" type="presParOf" srcId="{15DCCC45-985C-4280-A6A3-9C61BB2C09F2}" destId="{95441778-13F7-431F-94F6-20D846F58D3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8D2B0A-364B-46D4-8392-A6A95B4138B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89B8AA3D-A932-4057-9420-9B9A634B57F7}">
      <dgm:prSet phldrT="[Tekst]" custT="1"/>
      <dgm:spPr/>
      <dgm:t>
        <a:bodyPr/>
        <a:lstStyle/>
        <a:p>
          <a:r>
            <a:rPr lang="pl-PL" sz="2000" dirty="0" smtClean="0"/>
            <a:t>Analiza projektu i dobór odpowiedniego źródła finansowania </a:t>
          </a:r>
          <a:endParaRPr lang="pl-PL" sz="2000" dirty="0"/>
        </a:p>
      </dgm:t>
    </dgm:pt>
    <dgm:pt modelId="{B3F28DD1-0411-43D0-954D-C0E315BD3712}" type="parTrans" cxnId="{99B4BD68-B183-410E-910B-5BC9BA0EC7B2}">
      <dgm:prSet/>
      <dgm:spPr/>
      <dgm:t>
        <a:bodyPr/>
        <a:lstStyle/>
        <a:p>
          <a:endParaRPr lang="pl-PL"/>
        </a:p>
      </dgm:t>
    </dgm:pt>
    <dgm:pt modelId="{D27791D6-1F6B-45C9-BC6B-96754330508D}" type="sibTrans" cxnId="{99B4BD68-B183-410E-910B-5BC9BA0EC7B2}">
      <dgm:prSet/>
      <dgm:spPr/>
      <dgm:t>
        <a:bodyPr/>
        <a:lstStyle/>
        <a:p>
          <a:endParaRPr lang="pl-PL"/>
        </a:p>
      </dgm:t>
    </dgm:pt>
    <dgm:pt modelId="{65F02D6E-4D59-4F1C-BCDE-F96F9312519E}">
      <dgm:prSet phldrT="[Tekst]" custT="1"/>
      <dgm:spPr/>
      <dgm:t>
        <a:bodyPr/>
        <a:lstStyle/>
        <a:p>
          <a:r>
            <a:rPr lang="pl-PL" sz="2000" dirty="0" smtClean="0"/>
            <a:t>Pomoc w stworzeniu </a:t>
          </a:r>
          <a:r>
            <a:rPr lang="pl-PL" sz="2000" dirty="0" smtClean="0"/>
            <a:t>ew. działu </a:t>
          </a:r>
          <a:r>
            <a:rPr lang="pl-PL" sz="2000" dirty="0" err="1" smtClean="0"/>
            <a:t>B+R</a:t>
          </a:r>
          <a:r>
            <a:rPr lang="pl-PL" sz="2000" dirty="0" smtClean="0"/>
            <a:t>, nawiązanie współpracy z zewnętrzną jednostką, kontakt z firmą patentową</a:t>
          </a:r>
          <a:endParaRPr lang="pl-PL" sz="2000" dirty="0"/>
        </a:p>
      </dgm:t>
    </dgm:pt>
    <dgm:pt modelId="{3704E1B7-F44F-4E10-8B7B-1578C2C1FE9A}" type="parTrans" cxnId="{A3B05DA5-783D-4E80-A84E-FBF4510D2C05}">
      <dgm:prSet/>
      <dgm:spPr/>
      <dgm:t>
        <a:bodyPr/>
        <a:lstStyle/>
        <a:p>
          <a:endParaRPr lang="pl-PL"/>
        </a:p>
      </dgm:t>
    </dgm:pt>
    <dgm:pt modelId="{575F1101-89ED-4B71-9147-46DE06C599A3}" type="sibTrans" cxnId="{A3B05DA5-783D-4E80-A84E-FBF4510D2C05}">
      <dgm:prSet/>
      <dgm:spPr/>
      <dgm:t>
        <a:bodyPr/>
        <a:lstStyle/>
        <a:p>
          <a:endParaRPr lang="pl-PL"/>
        </a:p>
      </dgm:t>
    </dgm:pt>
    <dgm:pt modelId="{523792FB-1CB3-4288-A581-164F2D3B8F22}">
      <dgm:prSet phldrT="[Tekst]" custT="1"/>
      <dgm:spPr/>
      <dgm:t>
        <a:bodyPr/>
        <a:lstStyle/>
        <a:p>
          <a:r>
            <a:rPr lang="pl-PL" sz="2000" dirty="0" smtClean="0"/>
            <a:t>Przygotowanie dokumentacji aplikacyjnej, pilotowanie projektu podczas jego oceny</a:t>
          </a:r>
          <a:endParaRPr lang="pl-PL" sz="2000" dirty="0"/>
        </a:p>
      </dgm:t>
    </dgm:pt>
    <dgm:pt modelId="{63768334-CE4B-4294-BB83-CE032F0FDE2C}" type="parTrans" cxnId="{7C7E4325-250E-49E7-AC92-B8B47CC2D72E}">
      <dgm:prSet/>
      <dgm:spPr/>
      <dgm:t>
        <a:bodyPr/>
        <a:lstStyle/>
        <a:p>
          <a:endParaRPr lang="pl-PL"/>
        </a:p>
      </dgm:t>
    </dgm:pt>
    <dgm:pt modelId="{2FC47681-DB20-45C3-B654-80084F3875EF}" type="sibTrans" cxnId="{7C7E4325-250E-49E7-AC92-B8B47CC2D72E}">
      <dgm:prSet/>
      <dgm:spPr/>
      <dgm:t>
        <a:bodyPr/>
        <a:lstStyle/>
        <a:p>
          <a:endParaRPr lang="pl-PL"/>
        </a:p>
      </dgm:t>
    </dgm:pt>
    <dgm:pt modelId="{35FE5375-B240-469B-B19F-4DA78531419E}">
      <dgm:prSet phldrT="[Tekst]" custT="1"/>
      <dgm:spPr/>
      <dgm:t>
        <a:bodyPr/>
        <a:lstStyle/>
        <a:p>
          <a:r>
            <a:rPr lang="pl-PL" sz="2000" dirty="0" smtClean="0"/>
            <a:t>Nadzór nad prawidłową realizacją projektu, doradztwo w zakresie wydatków, procedur, zamówień</a:t>
          </a:r>
          <a:endParaRPr lang="pl-PL" sz="2000" dirty="0"/>
        </a:p>
      </dgm:t>
    </dgm:pt>
    <dgm:pt modelId="{FD541CC1-AD7C-41E2-95FF-1C0E498B171D}" type="parTrans" cxnId="{E4D8CF28-4C36-488E-803E-37555B00BB7D}">
      <dgm:prSet/>
      <dgm:spPr/>
      <dgm:t>
        <a:bodyPr/>
        <a:lstStyle/>
        <a:p>
          <a:endParaRPr lang="pl-PL"/>
        </a:p>
      </dgm:t>
    </dgm:pt>
    <dgm:pt modelId="{78886194-FA3B-4411-8CFE-119979997A8B}" type="sibTrans" cxnId="{E4D8CF28-4C36-488E-803E-37555B00BB7D}">
      <dgm:prSet/>
      <dgm:spPr/>
      <dgm:t>
        <a:bodyPr/>
        <a:lstStyle/>
        <a:p>
          <a:endParaRPr lang="pl-PL"/>
        </a:p>
      </dgm:t>
    </dgm:pt>
    <dgm:pt modelId="{0FF3CF55-61E5-4C1E-8485-63740B822BC4}">
      <dgm:prSet phldrT="[Tekst]" custT="1"/>
      <dgm:spPr/>
      <dgm:t>
        <a:bodyPr/>
        <a:lstStyle/>
        <a:p>
          <a:r>
            <a:rPr lang="pl-PL" sz="2000" dirty="0" smtClean="0"/>
            <a:t>Rozliczenie projektu, wnioski o płatność, sprawozdawczość, pomoc podczas kontroli</a:t>
          </a:r>
          <a:endParaRPr lang="pl-PL" sz="2000" dirty="0"/>
        </a:p>
      </dgm:t>
    </dgm:pt>
    <dgm:pt modelId="{F63AE0A4-A42E-4553-9CC6-C99BB98F6C14}" type="parTrans" cxnId="{1C796BDA-6E50-4FF5-AE9A-D2B5750ABB2E}">
      <dgm:prSet/>
      <dgm:spPr/>
      <dgm:t>
        <a:bodyPr/>
        <a:lstStyle/>
        <a:p>
          <a:endParaRPr lang="pl-PL"/>
        </a:p>
      </dgm:t>
    </dgm:pt>
    <dgm:pt modelId="{E2180B70-7B34-4B67-A487-5B685FB64773}" type="sibTrans" cxnId="{1C796BDA-6E50-4FF5-AE9A-D2B5750ABB2E}">
      <dgm:prSet/>
      <dgm:spPr/>
      <dgm:t>
        <a:bodyPr/>
        <a:lstStyle/>
        <a:p>
          <a:endParaRPr lang="pl-PL"/>
        </a:p>
      </dgm:t>
    </dgm:pt>
    <dgm:pt modelId="{18EC4DEE-9032-47DD-9013-5E136CC43ACC}" type="pres">
      <dgm:prSet presAssocID="{4D8D2B0A-364B-46D4-8392-A6A95B4138B3}" presName="linearFlow" presStyleCnt="0">
        <dgm:presLayoutVars>
          <dgm:resizeHandles val="exact"/>
        </dgm:presLayoutVars>
      </dgm:prSet>
      <dgm:spPr/>
    </dgm:pt>
    <dgm:pt modelId="{10A42FCF-8904-42EE-9474-A402AA1A0F07}" type="pres">
      <dgm:prSet presAssocID="{89B8AA3D-A932-4057-9420-9B9A634B57F7}" presName="node" presStyleLbl="node1" presStyleIdx="0" presStyleCnt="5" custScaleX="42888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DA5E010-33A9-485A-B7D8-3312E6FFEF4E}" type="pres">
      <dgm:prSet presAssocID="{D27791D6-1F6B-45C9-BC6B-96754330508D}" presName="sibTrans" presStyleLbl="sibTrans2D1" presStyleIdx="0" presStyleCnt="4"/>
      <dgm:spPr/>
      <dgm:t>
        <a:bodyPr/>
        <a:lstStyle/>
        <a:p>
          <a:endParaRPr lang="pl-PL"/>
        </a:p>
      </dgm:t>
    </dgm:pt>
    <dgm:pt modelId="{C0D47204-AB07-443B-B4D9-CDF313B03DC6}" type="pres">
      <dgm:prSet presAssocID="{D27791D6-1F6B-45C9-BC6B-96754330508D}" presName="connectorText" presStyleLbl="sibTrans2D1" presStyleIdx="0" presStyleCnt="4"/>
      <dgm:spPr/>
      <dgm:t>
        <a:bodyPr/>
        <a:lstStyle/>
        <a:p>
          <a:endParaRPr lang="pl-PL"/>
        </a:p>
      </dgm:t>
    </dgm:pt>
    <dgm:pt modelId="{C51D95AD-D02D-4D61-AAE2-0F45421E3273}" type="pres">
      <dgm:prSet presAssocID="{65F02D6E-4D59-4F1C-BCDE-F96F9312519E}" presName="node" presStyleLbl="node1" presStyleIdx="1" presStyleCnt="5" custScaleX="42888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2BB2B3-7393-415A-A957-22C29C2BA0A8}" type="pres">
      <dgm:prSet presAssocID="{575F1101-89ED-4B71-9147-46DE06C599A3}" presName="sibTrans" presStyleLbl="sibTrans2D1" presStyleIdx="1" presStyleCnt="4"/>
      <dgm:spPr/>
      <dgm:t>
        <a:bodyPr/>
        <a:lstStyle/>
        <a:p>
          <a:endParaRPr lang="pl-PL"/>
        </a:p>
      </dgm:t>
    </dgm:pt>
    <dgm:pt modelId="{7ADBF5E8-99B3-4801-B0F4-193E78239FAF}" type="pres">
      <dgm:prSet presAssocID="{575F1101-89ED-4B71-9147-46DE06C599A3}" presName="connectorText" presStyleLbl="sibTrans2D1" presStyleIdx="1" presStyleCnt="4"/>
      <dgm:spPr/>
      <dgm:t>
        <a:bodyPr/>
        <a:lstStyle/>
        <a:p>
          <a:endParaRPr lang="pl-PL"/>
        </a:p>
      </dgm:t>
    </dgm:pt>
    <dgm:pt modelId="{D2728D95-0C82-4996-8593-C16FD6861403}" type="pres">
      <dgm:prSet presAssocID="{523792FB-1CB3-4288-A581-164F2D3B8F22}" presName="node" presStyleLbl="node1" presStyleIdx="2" presStyleCnt="5" custScaleX="42888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73A42CA-470A-48C1-9BE2-E92611FFCE35}" type="pres">
      <dgm:prSet presAssocID="{2FC47681-DB20-45C3-B654-80084F3875EF}" presName="sibTrans" presStyleLbl="sibTrans2D1" presStyleIdx="2" presStyleCnt="4"/>
      <dgm:spPr/>
      <dgm:t>
        <a:bodyPr/>
        <a:lstStyle/>
        <a:p>
          <a:endParaRPr lang="pl-PL"/>
        </a:p>
      </dgm:t>
    </dgm:pt>
    <dgm:pt modelId="{ECCE8512-A16D-4031-BC09-C90393FBE58D}" type="pres">
      <dgm:prSet presAssocID="{2FC47681-DB20-45C3-B654-80084F3875EF}" presName="connectorText" presStyleLbl="sibTrans2D1" presStyleIdx="2" presStyleCnt="4"/>
      <dgm:spPr/>
      <dgm:t>
        <a:bodyPr/>
        <a:lstStyle/>
        <a:p>
          <a:endParaRPr lang="pl-PL"/>
        </a:p>
      </dgm:t>
    </dgm:pt>
    <dgm:pt modelId="{43F43C4B-18A3-49F5-99E0-98529E31988A}" type="pres">
      <dgm:prSet presAssocID="{35FE5375-B240-469B-B19F-4DA78531419E}" presName="node" presStyleLbl="node1" presStyleIdx="3" presStyleCnt="5" custScaleX="42888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13A4B5-834B-4A99-8013-E5DAE87D6E35}" type="pres">
      <dgm:prSet presAssocID="{78886194-FA3B-4411-8CFE-119979997A8B}" presName="sibTrans" presStyleLbl="sibTrans2D1" presStyleIdx="3" presStyleCnt="4"/>
      <dgm:spPr/>
      <dgm:t>
        <a:bodyPr/>
        <a:lstStyle/>
        <a:p>
          <a:endParaRPr lang="pl-PL"/>
        </a:p>
      </dgm:t>
    </dgm:pt>
    <dgm:pt modelId="{459BC4BA-052E-4B1D-B1DB-084DCE65B58F}" type="pres">
      <dgm:prSet presAssocID="{78886194-FA3B-4411-8CFE-119979997A8B}" presName="connectorText" presStyleLbl="sibTrans2D1" presStyleIdx="3" presStyleCnt="4"/>
      <dgm:spPr/>
      <dgm:t>
        <a:bodyPr/>
        <a:lstStyle/>
        <a:p>
          <a:endParaRPr lang="pl-PL"/>
        </a:p>
      </dgm:t>
    </dgm:pt>
    <dgm:pt modelId="{439F2121-76F2-4D40-BBB3-0C6E78A9F22E}" type="pres">
      <dgm:prSet presAssocID="{0FF3CF55-61E5-4C1E-8485-63740B822BC4}" presName="node" presStyleLbl="node1" presStyleIdx="4" presStyleCnt="5" custScaleX="42888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9BA342F-86F9-4161-8A8E-6625A0F46390}" type="presOf" srcId="{D27791D6-1F6B-45C9-BC6B-96754330508D}" destId="{4DA5E010-33A9-485A-B7D8-3312E6FFEF4E}" srcOrd="0" destOrd="0" presId="urn:microsoft.com/office/officeart/2005/8/layout/process2"/>
    <dgm:cxn modelId="{CCCE76B0-4DAF-44D7-AE4A-9324CAA98F33}" type="presOf" srcId="{4D8D2B0A-364B-46D4-8392-A6A95B4138B3}" destId="{18EC4DEE-9032-47DD-9013-5E136CC43ACC}" srcOrd="0" destOrd="0" presId="urn:microsoft.com/office/officeart/2005/8/layout/process2"/>
    <dgm:cxn modelId="{426C52A3-6E3C-4E06-A8F7-CC74D3EA978B}" type="presOf" srcId="{0FF3CF55-61E5-4C1E-8485-63740B822BC4}" destId="{439F2121-76F2-4D40-BBB3-0C6E78A9F22E}" srcOrd="0" destOrd="0" presId="urn:microsoft.com/office/officeart/2005/8/layout/process2"/>
    <dgm:cxn modelId="{99FD85A4-3F9A-4950-B4C5-10C3566A6BFD}" type="presOf" srcId="{65F02D6E-4D59-4F1C-BCDE-F96F9312519E}" destId="{C51D95AD-D02D-4D61-AAE2-0F45421E3273}" srcOrd="0" destOrd="0" presId="urn:microsoft.com/office/officeart/2005/8/layout/process2"/>
    <dgm:cxn modelId="{8DAE294B-20B9-4042-9BED-DBBD6C106090}" type="presOf" srcId="{78886194-FA3B-4411-8CFE-119979997A8B}" destId="{459BC4BA-052E-4B1D-B1DB-084DCE65B58F}" srcOrd="1" destOrd="0" presId="urn:microsoft.com/office/officeart/2005/8/layout/process2"/>
    <dgm:cxn modelId="{E4D8CF28-4C36-488E-803E-37555B00BB7D}" srcId="{4D8D2B0A-364B-46D4-8392-A6A95B4138B3}" destId="{35FE5375-B240-469B-B19F-4DA78531419E}" srcOrd="3" destOrd="0" parTransId="{FD541CC1-AD7C-41E2-95FF-1C0E498B171D}" sibTransId="{78886194-FA3B-4411-8CFE-119979997A8B}"/>
    <dgm:cxn modelId="{66778241-9259-40AE-8406-F656F7AE0C97}" type="presOf" srcId="{575F1101-89ED-4B71-9147-46DE06C599A3}" destId="{7ADBF5E8-99B3-4801-B0F4-193E78239FAF}" srcOrd="1" destOrd="0" presId="urn:microsoft.com/office/officeart/2005/8/layout/process2"/>
    <dgm:cxn modelId="{99B4BD68-B183-410E-910B-5BC9BA0EC7B2}" srcId="{4D8D2B0A-364B-46D4-8392-A6A95B4138B3}" destId="{89B8AA3D-A932-4057-9420-9B9A634B57F7}" srcOrd="0" destOrd="0" parTransId="{B3F28DD1-0411-43D0-954D-C0E315BD3712}" sibTransId="{D27791D6-1F6B-45C9-BC6B-96754330508D}"/>
    <dgm:cxn modelId="{9A607F09-72E6-4D64-B6CD-8F0C018474A8}" type="presOf" srcId="{D27791D6-1F6B-45C9-BC6B-96754330508D}" destId="{C0D47204-AB07-443B-B4D9-CDF313B03DC6}" srcOrd="1" destOrd="0" presId="urn:microsoft.com/office/officeart/2005/8/layout/process2"/>
    <dgm:cxn modelId="{1C796BDA-6E50-4FF5-AE9A-D2B5750ABB2E}" srcId="{4D8D2B0A-364B-46D4-8392-A6A95B4138B3}" destId="{0FF3CF55-61E5-4C1E-8485-63740B822BC4}" srcOrd="4" destOrd="0" parTransId="{F63AE0A4-A42E-4553-9CC6-C99BB98F6C14}" sibTransId="{E2180B70-7B34-4B67-A487-5B685FB64773}"/>
    <dgm:cxn modelId="{23D4497B-4D90-4442-B278-B90E01590CF4}" type="presOf" srcId="{35FE5375-B240-469B-B19F-4DA78531419E}" destId="{43F43C4B-18A3-49F5-99E0-98529E31988A}" srcOrd="0" destOrd="0" presId="urn:microsoft.com/office/officeart/2005/8/layout/process2"/>
    <dgm:cxn modelId="{A3B05DA5-783D-4E80-A84E-FBF4510D2C05}" srcId="{4D8D2B0A-364B-46D4-8392-A6A95B4138B3}" destId="{65F02D6E-4D59-4F1C-BCDE-F96F9312519E}" srcOrd="1" destOrd="0" parTransId="{3704E1B7-F44F-4E10-8B7B-1578C2C1FE9A}" sibTransId="{575F1101-89ED-4B71-9147-46DE06C599A3}"/>
    <dgm:cxn modelId="{AD0A0729-B07A-4375-9A61-F698FF30D623}" type="presOf" srcId="{575F1101-89ED-4B71-9147-46DE06C599A3}" destId="{012BB2B3-7393-415A-A957-22C29C2BA0A8}" srcOrd="0" destOrd="0" presId="urn:microsoft.com/office/officeart/2005/8/layout/process2"/>
    <dgm:cxn modelId="{58A500F4-76EF-476B-ADB9-3CB4D71D39EF}" type="presOf" srcId="{78886194-FA3B-4411-8CFE-119979997A8B}" destId="{9013A4B5-834B-4A99-8013-E5DAE87D6E35}" srcOrd="0" destOrd="0" presId="urn:microsoft.com/office/officeart/2005/8/layout/process2"/>
    <dgm:cxn modelId="{0A8A9766-26D4-4969-809D-3E4D5304C7DC}" type="presOf" srcId="{2FC47681-DB20-45C3-B654-80084F3875EF}" destId="{ECCE8512-A16D-4031-BC09-C90393FBE58D}" srcOrd="1" destOrd="0" presId="urn:microsoft.com/office/officeart/2005/8/layout/process2"/>
    <dgm:cxn modelId="{F283583A-44CF-4D8E-9D73-0D892875C3FC}" type="presOf" srcId="{2FC47681-DB20-45C3-B654-80084F3875EF}" destId="{973A42CA-470A-48C1-9BE2-E92611FFCE35}" srcOrd="0" destOrd="0" presId="urn:microsoft.com/office/officeart/2005/8/layout/process2"/>
    <dgm:cxn modelId="{3F46496F-A4F5-4171-BCD0-8B5A14479CEB}" type="presOf" srcId="{523792FB-1CB3-4288-A581-164F2D3B8F22}" destId="{D2728D95-0C82-4996-8593-C16FD6861403}" srcOrd="0" destOrd="0" presId="urn:microsoft.com/office/officeart/2005/8/layout/process2"/>
    <dgm:cxn modelId="{62DCE2A0-91AA-4584-AFB9-F2E88EF2509A}" type="presOf" srcId="{89B8AA3D-A932-4057-9420-9B9A634B57F7}" destId="{10A42FCF-8904-42EE-9474-A402AA1A0F07}" srcOrd="0" destOrd="0" presId="urn:microsoft.com/office/officeart/2005/8/layout/process2"/>
    <dgm:cxn modelId="{7C7E4325-250E-49E7-AC92-B8B47CC2D72E}" srcId="{4D8D2B0A-364B-46D4-8392-A6A95B4138B3}" destId="{523792FB-1CB3-4288-A581-164F2D3B8F22}" srcOrd="2" destOrd="0" parTransId="{63768334-CE4B-4294-BB83-CE032F0FDE2C}" sibTransId="{2FC47681-DB20-45C3-B654-80084F3875EF}"/>
    <dgm:cxn modelId="{A4C7C569-448D-4826-BF60-D91D35BE40AA}" type="presParOf" srcId="{18EC4DEE-9032-47DD-9013-5E136CC43ACC}" destId="{10A42FCF-8904-42EE-9474-A402AA1A0F07}" srcOrd="0" destOrd="0" presId="urn:microsoft.com/office/officeart/2005/8/layout/process2"/>
    <dgm:cxn modelId="{DF60C11B-A7D3-4D57-B5EC-1E96D28D5FD1}" type="presParOf" srcId="{18EC4DEE-9032-47DD-9013-5E136CC43ACC}" destId="{4DA5E010-33A9-485A-B7D8-3312E6FFEF4E}" srcOrd="1" destOrd="0" presId="urn:microsoft.com/office/officeart/2005/8/layout/process2"/>
    <dgm:cxn modelId="{737EFCD7-3B55-48BA-BC08-25E253705EBF}" type="presParOf" srcId="{4DA5E010-33A9-485A-B7D8-3312E6FFEF4E}" destId="{C0D47204-AB07-443B-B4D9-CDF313B03DC6}" srcOrd="0" destOrd="0" presId="urn:microsoft.com/office/officeart/2005/8/layout/process2"/>
    <dgm:cxn modelId="{F2426798-8F89-4C3C-97AC-7B6BD2829F95}" type="presParOf" srcId="{18EC4DEE-9032-47DD-9013-5E136CC43ACC}" destId="{C51D95AD-D02D-4D61-AAE2-0F45421E3273}" srcOrd="2" destOrd="0" presId="urn:microsoft.com/office/officeart/2005/8/layout/process2"/>
    <dgm:cxn modelId="{58EB5C5A-030B-4232-BF16-B594F2CED82A}" type="presParOf" srcId="{18EC4DEE-9032-47DD-9013-5E136CC43ACC}" destId="{012BB2B3-7393-415A-A957-22C29C2BA0A8}" srcOrd="3" destOrd="0" presId="urn:microsoft.com/office/officeart/2005/8/layout/process2"/>
    <dgm:cxn modelId="{E6378134-43E0-485A-9EA5-0C253E392D38}" type="presParOf" srcId="{012BB2B3-7393-415A-A957-22C29C2BA0A8}" destId="{7ADBF5E8-99B3-4801-B0F4-193E78239FAF}" srcOrd="0" destOrd="0" presId="urn:microsoft.com/office/officeart/2005/8/layout/process2"/>
    <dgm:cxn modelId="{083A13A9-EB7D-4EC2-BC2F-09F2D57C052D}" type="presParOf" srcId="{18EC4DEE-9032-47DD-9013-5E136CC43ACC}" destId="{D2728D95-0C82-4996-8593-C16FD6861403}" srcOrd="4" destOrd="0" presId="urn:microsoft.com/office/officeart/2005/8/layout/process2"/>
    <dgm:cxn modelId="{321E4094-8C03-4444-B949-989F5F334278}" type="presParOf" srcId="{18EC4DEE-9032-47DD-9013-5E136CC43ACC}" destId="{973A42CA-470A-48C1-9BE2-E92611FFCE35}" srcOrd="5" destOrd="0" presId="urn:microsoft.com/office/officeart/2005/8/layout/process2"/>
    <dgm:cxn modelId="{F397A7E3-FBCD-4EEB-B38E-27F44F7E0952}" type="presParOf" srcId="{973A42CA-470A-48C1-9BE2-E92611FFCE35}" destId="{ECCE8512-A16D-4031-BC09-C90393FBE58D}" srcOrd="0" destOrd="0" presId="urn:microsoft.com/office/officeart/2005/8/layout/process2"/>
    <dgm:cxn modelId="{EAA86DB1-4F00-4B38-9D56-8A27F3D6FB18}" type="presParOf" srcId="{18EC4DEE-9032-47DD-9013-5E136CC43ACC}" destId="{43F43C4B-18A3-49F5-99E0-98529E31988A}" srcOrd="6" destOrd="0" presId="urn:microsoft.com/office/officeart/2005/8/layout/process2"/>
    <dgm:cxn modelId="{DB8173D5-337B-4168-9E6B-8B574056C9A4}" type="presParOf" srcId="{18EC4DEE-9032-47DD-9013-5E136CC43ACC}" destId="{9013A4B5-834B-4A99-8013-E5DAE87D6E35}" srcOrd="7" destOrd="0" presId="urn:microsoft.com/office/officeart/2005/8/layout/process2"/>
    <dgm:cxn modelId="{AEC93051-7A23-430E-A054-8256CCE111E6}" type="presParOf" srcId="{9013A4B5-834B-4A99-8013-E5DAE87D6E35}" destId="{459BC4BA-052E-4B1D-B1DB-084DCE65B58F}" srcOrd="0" destOrd="0" presId="urn:microsoft.com/office/officeart/2005/8/layout/process2"/>
    <dgm:cxn modelId="{18DE6CD0-2C84-4F95-BE73-312CF54A62FF}" type="presParOf" srcId="{18EC4DEE-9032-47DD-9013-5E136CC43ACC}" destId="{439F2121-76F2-4D40-BBB3-0C6E78A9F22E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705F19-650F-4BD1-9039-E4919C54C593}">
      <dsp:nvSpPr>
        <dsp:cNvPr id="0" name=""/>
        <dsp:cNvSpPr/>
      </dsp:nvSpPr>
      <dsp:spPr>
        <a:xfrm>
          <a:off x="1" y="0"/>
          <a:ext cx="5469645" cy="40639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F2C23C-6909-4BD2-BA93-0B543C1046F1}">
      <dsp:nvSpPr>
        <dsp:cNvPr id="0" name=""/>
        <dsp:cNvSpPr/>
      </dsp:nvSpPr>
      <dsp:spPr>
        <a:xfrm>
          <a:off x="0" y="1584179"/>
          <a:ext cx="1121270" cy="905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dirty="0" smtClean="0"/>
            <a:t>WŁASNE PRACE </a:t>
          </a:r>
          <a:r>
            <a:rPr lang="pl-PL" sz="1100" b="1" kern="1200" dirty="0" err="1" smtClean="0"/>
            <a:t>B+R</a:t>
          </a:r>
          <a:r>
            <a:rPr lang="pl-PL" sz="1100" b="1" kern="1200" dirty="0" smtClean="0"/>
            <a:t>,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dirty="0" err="1" smtClean="0"/>
            <a:t>KNOW-HOW</a:t>
          </a:r>
          <a:r>
            <a:rPr lang="pl-PL" sz="1100" b="1" kern="1200" dirty="0" smtClean="0"/>
            <a:t> (NWT)</a:t>
          </a:r>
          <a:endParaRPr lang="pl-PL" sz="1100" b="1" kern="1200" dirty="0"/>
        </a:p>
      </dsp:txBody>
      <dsp:txXfrm>
        <a:off x="0" y="1584179"/>
        <a:ext cx="1121270" cy="905524"/>
      </dsp:txXfrm>
    </dsp:sp>
    <dsp:sp modelId="{DB128EB7-A54C-4544-ADAC-E039A012E7EC}">
      <dsp:nvSpPr>
        <dsp:cNvPr id="0" name=""/>
        <dsp:cNvSpPr/>
      </dsp:nvSpPr>
      <dsp:spPr>
        <a:xfrm>
          <a:off x="1224130" y="1584171"/>
          <a:ext cx="1103905" cy="8956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dirty="0" smtClean="0"/>
            <a:t>KOSZTY PRAC </a:t>
          </a:r>
          <a:r>
            <a:rPr lang="pl-PL" sz="1100" b="1" kern="1200" dirty="0" err="1" smtClean="0"/>
            <a:t>B+R</a:t>
          </a:r>
          <a:endParaRPr lang="pl-PL" sz="1100" b="1" kern="1200" dirty="0"/>
        </a:p>
      </dsp:txBody>
      <dsp:txXfrm>
        <a:off x="1224130" y="1584171"/>
        <a:ext cx="1103905" cy="895656"/>
      </dsp:txXfrm>
    </dsp:sp>
    <dsp:sp modelId="{A52A46ED-0E83-4241-8171-E11181D760E5}">
      <dsp:nvSpPr>
        <dsp:cNvPr id="0" name=""/>
        <dsp:cNvSpPr/>
      </dsp:nvSpPr>
      <dsp:spPr>
        <a:xfrm>
          <a:off x="2448277" y="1584171"/>
          <a:ext cx="1187630" cy="8956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dirty="0" smtClean="0"/>
            <a:t>WSPÓŁPRACA Z JEDNOSTKAMI </a:t>
          </a:r>
          <a:r>
            <a:rPr lang="pl-PL" sz="1100" b="1" kern="1200" dirty="0" err="1" smtClean="0"/>
            <a:t>B+R</a:t>
          </a:r>
          <a:r>
            <a:rPr lang="pl-PL" sz="1100" b="1" kern="1200" dirty="0" smtClean="0"/>
            <a:t>, OPINIA </a:t>
          </a:r>
          <a:endParaRPr lang="pl-PL" sz="1100" b="1" kern="1200" dirty="0"/>
        </a:p>
      </dsp:txBody>
      <dsp:txXfrm>
        <a:off x="2448277" y="1584171"/>
        <a:ext cx="1187630" cy="895656"/>
      </dsp:txXfrm>
    </dsp:sp>
    <dsp:sp modelId="{95441778-13F7-431F-94F6-20D846F58D35}">
      <dsp:nvSpPr>
        <dsp:cNvPr id="0" name=""/>
        <dsp:cNvSpPr/>
      </dsp:nvSpPr>
      <dsp:spPr>
        <a:xfrm>
          <a:off x="3705154" y="1584171"/>
          <a:ext cx="1196538" cy="8956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dirty="0" smtClean="0"/>
            <a:t>OCHRONA WŁASNOŚCI PRZEMYSŁOWEJ</a:t>
          </a:r>
          <a:endParaRPr lang="pl-PL" sz="1100" b="1" kern="1200" dirty="0"/>
        </a:p>
      </dsp:txBody>
      <dsp:txXfrm>
        <a:off x="3705154" y="1584171"/>
        <a:ext cx="1196538" cy="8956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A42FCF-8904-42EE-9474-A402AA1A0F07}">
      <dsp:nvSpPr>
        <dsp:cNvPr id="0" name=""/>
        <dsp:cNvSpPr/>
      </dsp:nvSpPr>
      <dsp:spPr>
        <a:xfrm>
          <a:off x="0" y="2768"/>
          <a:ext cx="8424936" cy="647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Analiza projektu i dobór odpowiedniego źródła finansowania </a:t>
          </a:r>
          <a:endParaRPr lang="pl-PL" sz="2000" kern="1200" dirty="0"/>
        </a:p>
      </dsp:txBody>
      <dsp:txXfrm>
        <a:off x="0" y="2768"/>
        <a:ext cx="8424936" cy="647281"/>
      </dsp:txXfrm>
    </dsp:sp>
    <dsp:sp modelId="{4DA5E010-33A9-485A-B7D8-3312E6FFEF4E}">
      <dsp:nvSpPr>
        <dsp:cNvPr id="0" name=""/>
        <dsp:cNvSpPr/>
      </dsp:nvSpPr>
      <dsp:spPr>
        <a:xfrm rot="5400000">
          <a:off x="4091102" y="666231"/>
          <a:ext cx="242730" cy="2912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 rot="5400000">
        <a:off x="4091102" y="666231"/>
        <a:ext cx="242730" cy="291276"/>
      </dsp:txXfrm>
    </dsp:sp>
    <dsp:sp modelId="{C51D95AD-D02D-4D61-AAE2-0F45421E3273}">
      <dsp:nvSpPr>
        <dsp:cNvPr id="0" name=""/>
        <dsp:cNvSpPr/>
      </dsp:nvSpPr>
      <dsp:spPr>
        <a:xfrm>
          <a:off x="0" y="973689"/>
          <a:ext cx="8424936" cy="647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Pomoc w stworzeniu </a:t>
          </a:r>
          <a:r>
            <a:rPr lang="pl-PL" sz="2000" kern="1200" dirty="0" smtClean="0"/>
            <a:t>ew. działu </a:t>
          </a:r>
          <a:r>
            <a:rPr lang="pl-PL" sz="2000" kern="1200" dirty="0" err="1" smtClean="0"/>
            <a:t>B+R</a:t>
          </a:r>
          <a:r>
            <a:rPr lang="pl-PL" sz="2000" kern="1200" dirty="0" smtClean="0"/>
            <a:t>, nawiązanie współpracy z zewnętrzną jednostką, kontakt z firmą patentową</a:t>
          </a:r>
          <a:endParaRPr lang="pl-PL" sz="2000" kern="1200" dirty="0"/>
        </a:p>
      </dsp:txBody>
      <dsp:txXfrm>
        <a:off x="0" y="973689"/>
        <a:ext cx="8424936" cy="647281"/>
      </dsp:txXfrm>
    </dsp:sp>
    <dsp:sp modelId="{012BB2B3-7393-415A-A957-22C29C2BA0A8}">
      <dsp:nvSpPr>
        <dsp:cNvPr id="0" name=""/>
        <dsp:cNvSpPr/>
      </dsp:nvSpPr>
      <dsp:spPr>
        <a:xfrm rot="5400000">
          <a:off x="4091102" y="1637152"/>
          <a:ext cx="242730" cy="2912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 rot="5400000">
        <a:off x="4091102" y="1637152"/>
        <a:ext cx="242730" cy="291276"/>
      </dsp:txXfrm>
    </dsp:sp>
    <dsp:sp modelId="{D2728D95-0C82-4996-8593-C16FD6861403}">
      <dsp:nvSpPr>
        <dsp:cNvPr id="0" name=""/>
        <dsp:cNvSpPr/>
      </dsp:nvSpPr>
      <dsp:spPr>
        <a:xfrm>
          <a:off x="0" y="1944611"/>
          <a:ext cx="8424936" cy="647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Przygotowanie dokumentacji aplikacyjnej, pilotowanie projektu podczas jego oceny</a:t>
          </a:r>
          <a:endParaRPr lang="pl-PL" sz="2000" kern="1200" dirty="0"/>
        </a:p>
      </dsp:txBody>
      <dsp:txXfrm>
        <a:off x="0" y="1944611"/>
        <a:ext cx="8424936" cy="647281"/>
      </dsp:txXfrm>
    </dsp:sp>
    <dsp:sp modelId="{973A42CA-470A-48C1-9BE2-E92611FFCE35}">
      <dsp:nvSpPr>
        <dsp:cNvPr id="0" name=""/>
        <dsp:cNvSpPr/>
      </dsp:nvSpPr>
      <dsp:spPr>
        <a:xfrm rot="5400000">
          <a:off x="4091102" y="2608074"/>
          <a:ext cx="242730" cy="2912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 rot="5400000">
        <a:off x="4091102" y="2608074"/>
        <a:ext cx="242730" cy="291276"/>
      </dsp:txXfrm>
    </dsp:sp>
    <dsp:sp modelId="{43F43C4B-18A3-49F5-99E0-98529E31988A}">
      <dsp:nvSpPr>
        <dsp:cNvPr id="0" name=""/>
        <dsp:cNvSpPr/>
      </dsp:nvSpPr>
      <dsp:spPr>
        <a:xfrm>
          <a:off x="0" y="2915533"/>
          <a:ext cx="8424936" cy="647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Nadzór nad prawidłową realizacją projektu, doradztwo w zakresie wydatków, procedur, zamówień</a:t>
          </a:r>
          <a:endParaRPr lang="pl-PL" sz="2000" kern="1200" dirty="0"/>
        </a:p>
      </dsp:txBody>
      <dsp:txXfrm>
        <a:off x="0" y="2915533"/>
        <a:ext cx="8424936" cy="647281"/>
      </dsp:txXfrm>
    </dsp:sp>
    <dsp:sp modelId="{9013A4B5-834B-4A99-8013-E5DAE87D6E35}">
      <dsp:nvSpPr>
        <dsp:cNvPr id="0" name=""/>
        <dsp:cNvSpPr/>
      </dsp:nvSpPr>
      <dsp:spPr>
        <a:xfrm rot="5400000">
          <a:off x="4091102" y="3578996"/>
          <a:ext cx="242730" cy="2912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 rot="5400000">
        <a:off x="4091102" y="3578996"/>
        <a:ext cx="242730" cy="291276"/>
      </dsp:txXfrm>
    </dsp:sp>
    <dsp:sp modelId="{439F2121-76F2-4D40-BBB3-0C6E78A9F22E}">
      <dsp:nvSpPr>
        <dsp:cNvPr id="0" name=""/>
        <dsp:cNvSpPr/>
      </dsp:nvSpPr>
      <dsp:spPr>
        <a:xfrm>
          <a:off x="0" y="3886454"/>
          <a:ext cx="8424936" cy="647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Rozliczenie projektu, wnioski o płatność, sprawozdawczość, pomoc podczas kontroli</a:t>
          </a:r>
          <a:endParaRPr lang="pl-PL" sz="2000" kern="1200" dirty="0"/>
        </a:p>
      </dsp:txBody>
      <dsp:txXfrm>
        <a:off x="0" y="3886454"/>
        <a:ext cx="8424936" cy="647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8F189F3B-C3CD-4827-AAAD-8FF728B3B7B4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Symbol zastępczy nagłówka 5"/>
          <p:cNvSpPr>
            <a:spLocks noGrp="1"/>
          </p:cNvSpPr>
          <p:nvPr>
            <p:ph type="hdr" sz="quarter"/>
          </p:nvPr>
        </p:nvSpPr>
        <p:spPr>
          <a:xfrm>
            <a:off x="329731" y="0"/>
            <a:ext cx="6066841" cy="585733"/>
          </a:xfrm>
          <a:prstGeom prst="rect">
            <a:avLst/>
          </a:prstGeom>
        </p:spPr>
        <p:txBody>
          <a:bodyPr vert="horz" lIns="95571" tIns="47786" rIns="95571" bIns="47786" rtlCol="0" anchor="ctr"/>
          <a:lstStyle>
            <a:lvl1pPr algn="l">
              <a:defRPr sz="1300"/>
            </a:lvl1pPr>
          </a:lstStyle>
          <a:p>
            <a:pPr algn="ctr"/>
            <a:r>
              <a:rPr lang="pl-PL" b="1" dirty="0" smtClean="0"/>
              <a:t>Dofinansowanie projektów inwestycyjnych w ramach nowej perspektywy 2014-2020</a:t>
            </a:r>
            <a:endParaRPr lang="pl-PL" b="1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80" y="9176622"/>
            <a:ext cx="1284743" cy="750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8F01C007-D2B7-4168-ADD8-775C2943A7B7}" type="datetimeFigureOut">
              <a:rPr lang="pl-PL" smtClean="0"/>
              <a:pPr/>
              <a:t>2017-10-23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71" tIns="47786" rIns="95571" bIns="47786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0A3C2F31-0D9D-49A5-B8A8-9058F725D97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1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2F31-0D9D-49A5-B8A8-9058F725D979}" type="slidenum">
              <a:rPr lang="pl-PL" smtClean="0"/>
              <a:pPr/>
              <a:t>1</a:t>
            </a:fld>
            <a:endParaRPr lang="pl-P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1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2F31-0D9D-49A5-B8A8-9058F725D979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6E1B-011A-408A-88D2-11B697809D9F}" type="datetimeFigureOut">
              <a:rPr lang="pl-PL"/>
              <a:pPr>
                <a:defRPr/>
              </a:pPr>
              <a:t>2017-10-23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D9E9A-9CD9-4334-8AAF-63FF02F397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F4A3-416A-4F9F-B786-0EB5B2F751DB}" type="datetimeFigureOut">
              <a:rPr lang="pl-PL"/>
              <a:pPr>
                <a:defRPr/>
              </a:pPr>
              <a:t>2017-10-23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71FB4-2B19-4084-98BE-C5658A267E9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E749A-F3E7-46DB-A515-6A31F05E1487}" type="datetimeFigureOut">
              <a:rPr lang="pl-PL"/>
              <a:pPr>
                <a:defRPr/>
              </a:pPr>
              <a:t>2017-10-23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357D6-4714-42AC-8648-278CBA16B7D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FE25-2E41-4009-8F03-59BA8C5A6498}" type="datetimeFigureOut">
              <a:rPr lang="pl-PL"/>
              <a:pPr>
                <a:defRPr/>
              </a:pPr>
              <a:t>2017-10-23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ABA94-E20E-4634-B5EA-F58499DEC44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A5939-CC05-45E7-9172-5A2471CA8A6B}" type="datetimeFigureOut">
              <a:rPr lang="pl-PL"/>
              <a:pPr>
                <a:defRPr/>
              </a:pPr>
              <a:t>2017-10-23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16741-DBC0-435E-AC5C-F80CA521E5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3A8BF-2764-40FC-AC85-F6156E492202}" type="datetimeFigureOut">
              <a:rPr lang="pl-PL"/>
              <a:pPr>
                <a:defRPr/>
              </a:pPr>
              <a:t>2017-10-23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1F2D5-FF08-4CE1-907E-7F6F704E911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BCDFB-3EE8-4C9C-9BF5-01C34C4A7F88}" type="datetimeFigureOut">
              <a:rPr lang="pl-PL"/>
              <a:pPr>
                <a:defRPr/>
              </a:pPr>
              <a:t>2017-10-23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44D58-723D-4FB0-8761-D6B7A73C19D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181AA-528A-49BB-B379-2A30FF15A3CD}" type="datetimeFigureOut">
              <a:rPr lang="pl-PL"/>
              <a:pPr>
                <a:defRPr/>
              </a:pPr>
              <a:t>2017-10-23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8CFA1-41B3-418A-800A-4292ADA3314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F6F4A-F5BF-4192-A2E8-FFCB23690C7A}" type="datetimeFigureOut">
              <a:rPr lang="pl-PL"/>
              <a:pPr>
                <a:defRPr/>
              </a:pPr>
              <a:t>2017-10-23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70022-A181-4D46-9722-A09EADA4FC4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A3EC2-1B61-4787-B7F7-870ABC543A01}" type="datetimeFigureOut">
              <a:rPr lang="pl-PL"/>
              <a:pPr>
                <a:defRPr/>
              </a:pPr>
              <a:t>2017-10-23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C7E4E-1057-465C-BD73-642164A10A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0CFA7-212F-42CC-87C6-8A68509EE3C8}" type="datetimeFigureOut">
              <a:rPr lang="pl-PL"/>
              <a:pPr>
                <a:defRPr/>
              </a:pPr>
              <a:t>2017-10-23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9A639-F405-4B40-A0DB-1DE552B8E0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461D2A-5A6D-4B6B-B2B6-3CBA76377EB8}" type="datetimeFigureOut">
              <a:rPr lang="pl-PL"/>
              <a:pPr>
                <a:defRPr/>
              </a:pPr>
              <a:t>2017-10-23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8D325F-5A0A-4351-A8C4-8B2EFA980FC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://www.zaga.pl/" TargetMode="External"/><Relationship Id="rId4" Type="http://schemas.openxmlformats.org/officeDocument/2006/relationships/hyperlink" Target="mailto:biuro@zaga.p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Z:\Oferty\ZAGA - PREZENTACJE\P1103010.jpg"/>
          <p:cNvPicPr>
            <a:picLocks noChangeAspect="1" noChangeArrowheads="1"/>
          </p:cNvPicPr>
          <p:nvPr/>
        </p:nvPicPr>
        <p:blipFill>
          <a:blip r:embed="rId3" cstate="print">
            <a:lum bright="44000" contrast="-58000"/>
          </a:blip>
          <a:srcRect/>
          <a:stretch>
            <a:fillRect/>
          </a:stretch>
        </p:blipFill>
        <p:spPr bwMode="auto">
          <a:xfrm>
            <a:off x="0" y="1"/>
            <a:ext cx="91440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ytuł 1"/>
          <p:cNvSpPr>
            <a:spLocks noGrp="1"/>
          </p:cNvSpPr>
          <p:nvPr>
            <p:ph type="ctrTitle"/>
          </p:nvPr>
        </p:nvSpPr>
        <p:spPr>
          <a:xfrm>
            <a:off x="755649" y="836713"/>
            <a:ext cx="7772400" cy="4032151"/>
          </a:xfrm>
        </p:spPr>
        <p:txBody>
          <a:bodyPr/>
          <a:lstStyle/>
          <a:p>
            <a:pPr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DOFINANSOWANIE DLA FIRM</a:t>
            </a:r>
            <a:br>
              <a:rPr lang="pl-PL" dirty="0" smtClean="0"/>
            </a:br>
            <a:r>
              <a:rPr lang="pl-PL" dirty="0" smtClean="0"/>
              <a:t> W RAMACH NOWEJ PERSPEKTYWY</a:t>
            </a:r>
            <a:br>
              <a:rPr lang="pl-PL" dirty="0" smtClean="0"/>
            </a:br>
            <a:r>
              <a:rPr lang="pl-PL" dirty="0" smtClean="0"/>
              <a:t>2014-2020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2000" i="1" dirty="0" smtClean="0"/>
              <a:t/>
            </a:r>
            <a:br>
              <a:rPr lang="pl-PL" sz="2000" i="1" dirty="0" smtClean="0"/>
            </a:br>
            <a:endParaRPr lang="pl-PL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61053" y="0"/>
            <a:ext cx="305574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Symbol zastępczy stopki 8"/>
          <p:cNvSpPr>
            <a:spLocks noGrp="1"/>
          </p:cNvSpPr>
          <p:nvPr>
            <p:ph type="ftr" sz="quarter" idx="11"/>
          </p:nvPr>
        </p:nvSpPr>
        <p:spPr>
          <a:xfrm>
            <a:off x="2267744" y="6381328"/>
            <a:ext cx="4904184" cy="365125"/>
          </a:xfrm>
        </p:spPr>
        <p:txBody>
          <a:bodyPr/>
          <a:lstStyle/>
          <a:p>
            <a:pPr>
              <a:defRPr/>
            </a:pPr>
            <a:r>
              <a:rPr lang="pl-PL" sz="1600" dirty="0" smtClean="0">
                <a:solidFill>
                  <a:schemeClr val="tx1"/>
                </a:solidFill>
              </a:rPr>
              <a:t>Seminarium </a:t>
            </a:r>
            <a:r>
              <a:rPr lang="pl-PL" sz="1600" dirty="0" smtClean="0">
                <a:solidFill>
                  <a:schemeClr val="tx1"/>
                </a:solidFill>
              </a:rPr>
              <a:t>26 </a:t>
            </a:r>
            <a:r>
              <a:rPr lang="pl-PL" sz="1600" dirty="0" smtClean="0">
                <a:solidFill>
                  <a:schemeClr val="tx1"/>
                </a:solidFill>
              </a:rPr>
              <a:t>października </a:t>
            </a:r>
            <a:r>
              <a:rPr lang="pl-PL" sz="1600" dirty="0" smtClean="0">
                <a:solidFill>
                  <a:schemeClr val="tx1"/>
                </a:solidFill>
              </a:rPr>
              <a:t>2017r</a:t>
            </a:r>
            <a:r>
              <a:rPr lang="pl-PL" sz="1600" dirty="0" smtClean="0">
                <a:solidFill>
                  <a:schemeClr val="tx1"/>
                </a:solidFill>
              </a:rPr>
              <a:t>.</a:t>
            </a:r>
            <a:endParaRPr lang="pl-PL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 bwMode="auto">
          <a:xfrm>
            <a:off x="0" y="0"/>
            <a:ext cx="9144000" cy="7647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l-PL" sz="4000" dirty="0" smtClean="0">
                <a:latin typeface="+mn-lt"/>
                <a:cs typeface="+mn-cs"/>
              </a:rPr>
              <a:t>PROJEKTY INFORMATYCZNE W REGIONACH</a:t>
            </a:r>
            <a:endParaRPr kumimoji="0" lang="pl-PL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Prostokąt zaokrąglony 13"/>
          <p:cNvSpPr/>
          <p:nvPr/>
        </p:nvSpPr>
        <p:spPr>
          <a:xfrm>
            <a:off x="539552" y="1196752"/>
            <a:ext cx="6840760" cy="64807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 </a:t>
            </a:r>
            <a:r>
              <a:rPr lang="pl-PL" dirty="0" smtClean="0"/>
              <a:t>Inwestycje w nowoczesne rozwiązania </a:t>
            </a:r>
            <a:r>
              <a:rPr lang="pl-PL" dirty="0" err="1" smtClean="0"/>
              <a:t>informatyczne</a:t>
            </a:r>
            <a:r>
              <a:rPr lang="pl-PL" dirty="0" smtClean="0"/>
              <a:t> do zarządzania działalnością przedsiębiorstwa</a:t>
            </a:r>
            <a:endParaRPr lang="pl-PL" dirty="0"/>
          </a:p>
        </p:txBody>
      </p:sp>
      <p:sp>
        <p:nvSpPr>
          <p:cNvPr id="25" name="Prostokąt zaokrąglony 24"/>
          <p:cNvSpPr/>
          <p:nvPr/>
        </p:nvSpPr>
        <p:spPr>
          <a:xfrm>
            <a:off x="3995936" y="4365104"/>
            <a:ext cx="3384376" cy="576064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MOŻLIWA POMOC DE MINIMIS !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539552" y="2204864"/>
            <a:ext cx="6840760" cy="64807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 </a:t>
            </a:r>
            <a:r>
              <a:rPr lang="pl-PL" dirty="0" smtClean="0"/>
              <a:t>Zakup sprzętu/licencji/oprogramowania w celu wdrożenia e-usług</a:t>
            </a:r>
            <a:endParaRPr lang="pl-PL" dirty="0"/>
          </a:p>
        </p:txBody>
      </p:sp>
      <p:sp>
        <p:nvSpPr>
          <p:cNvPr id="12" name="Prostokąt zaokrąglony 11"/>
          <p:cNvSpPr/>
          <p:nvPr/>
        </p:nvSpPr>
        <p:spPr>
          <a:xfrm>
            <a:off x="539552" y="3212976"/>
            <a:ext cx="6840760" cy="64807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 </a:t>
            </a:r>
            <a:r>
              <a:rPr lang="pl-PL" dirty="0" smtClean="0"/>
              <a:t>Inwestycje w systemy </a:t>
            </a:r>
            <a:r>
              <a:rPr lang="pl-PL" dirty="0" smtClean="0"/>
              <a:t>B2E, B2B </a:t>
            </a:r>
            <a:r>
              <a:rPr lang="pl-PL" dirty="0" smtClean="0"/>
              <a:t>i B2C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 bwMode="auto">
          <a:xfrm>
            <a:off x="0" y="0"/>
            <a:ext cx="9144000" cy="7647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l-PL" sz="4000" dirty="0" smtClean="0">
                <a:latin typeface="+mn-lt"/>
                <a:cs typeface="+mn-cs"/>
              </a:rPr>
              <a:t>PROJEKTY </a:t>
            </a:r>
            <a:r>
              <a:rPr lang="pl-PL" sz="4000" dirty="0" smtClean="0">
                <a:latin typeface="+mn-lt"/>
                <a:cs typeface="+mn-cs"/>
              </a:rPr>
              <a:t>PROMOCYJNE</a:t>
            </a:r>
            <a:endParaRPr kumimoji="0" lang="pl-PL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Prostokąt zaokrąglony 13"/>
          <p:cNvSpPr/>
          <p:nvPr/>
        </p:nvSpPr>
        <p:spPr>
          <a:xfrm>
            <a:off x="539552" y="1196752"/>
            <a:ext cx="6840760" cy="2736304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 </a:t>
            </a:r>
            <a:r>
              <a:rPr lang="pl-PL" b="1" dirty="0" smtClean="0"/>
              <a:t>Dofinansowanie</a:t>
            </a:r>
            <a:r>
              <a:rPr lang="pl-PL" dirty="0" smtClean="0"/>
              <a:t> kosztów m.in.:</a:t>
            </a:r>
          </a:p>
          <a:p>
            <a:pPr algn="ctr"/>
            <a:endParaRPr lang="pl-PL" dirty="0" smtClean="0"/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smtClean="0"/>
              <a:t>wyjazdów i udziału w targach krajowych i zagranicznych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smtClean="0"/>
              <a:t>wyjazdów na misje gospodarcze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smtClean="0"/>
              <a:t>organizacji spotkań z potencjalnymi kontrahentami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smtClean="0"/>
              <a:t>materiałów reklamowych np. filmy promocyjne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smtClean="0"/>
              <a:t>przygotowania ofert, tłumaczeń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</a:t>
            </a:r>
            <a:r>
              <a:rPr lang="pl-PL" dirty="0" smtClean="0"/>
              <a:t>dotarcia do klienta np. kampanie marketingowe w Internecie, konferencje, seminaria</a:t>
            </a:r>
            <a:endParaRPr lang="pl-PL" dirty="0"/>
          </a:p>
        </p:txBody>
      </p:sp>
      <p:sp>
        <p:nvSpPr>
          <p:cNvPr id="25" name="Prostokąt zaokrąglony 24"/>
          <p:cNvSpPr/>
          <p:nvPr/>
        </p:nvSpPr>
        <p:spPr>
          <a:xfrm>
            <a:off x="3995936" y="4365104"/>
            <a:ext cx="3384376" cy="576064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MOŻLIWA POMOC DE MINIMIS !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 bwMode="auto">
          <a:xfrm>
            <a:off x="0" y="0"/>
            <a:ext cx="9144000" cy="12687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l-PL" sz="4000" dirty="0" smtClean="0">
                <a:latin typeface="+mn-lt"/>
                <a:cs typeface="+mn-cs"/>
              </a:rPr>
              <a:t>JAK SIĘ PRZYGOTOWAĆ</a:t>
            </a:r>
            <a:r>
              <a:rPr lang="pl-PL" sz="4000" dirty="0" smtClean="0">
                <a:latin typeface="+mn-lt"/>
                <a:cs typeface="+mn-cs"/>
              </a:rPr>
              <a:t>?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PROJEKTY</a:t>
            </a:r>
            <a:r>
              <a:rPr kumimoji="0" lang="pl-PL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BADAWCZE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Prostokąt zaokrąglony 5"/>
          <p:cNvSpPr/>
          <p:nvPr/>
        </p:nvSpPr>
        <p:spPr>
          <a:xfrm>
            <a:off x="1979712" y="1700808"/>
            <a:ext cx="4680520" cy="100811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 smtClean="0"/>
              <a:t>INNOWACJA: </a:t>
            </a:r>
          </a:p>
          <a:p>
            <a:pPr algn="ctr"/>
            <a:r>
              <a:rPr lang="pl-PL" sz="2800" b="1" dirty="0" smtClean="0"/>
              <a:t>PRODUKT LUB TECHNOLOGIA</a:t>
            </a:r>
            <a:endParaRPr lang="pl-PL" sz="2800" dirty="0"/>
          </a:p>
        </p:txBody>
      </p:sp>
      <p:cxnSp>
        <p:nvCxnSpPr>
          <p:cNvPr id="10" name="Łącznik prosty ze strzałką 9"/>
          <p:cNvCxnSpPr/>
          <p:nvPr/>
        </p:nvCxnSpPr>
        <p:spPr>
          <a:xfrm flipV="1">
            <a:off x="1691680" y="2924944"/>
            <a:ext cx="792088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Prostokąt zaokrąglony 10"/>
          <p:cNvSpPr/>
          <p:nvPr/>
        </p:nvSpPr>
        <p:spPr>
          <a:xfrm>
            <a:off x="179512" y="3933056"/>
            <a:ext cx="2232248" cy="136815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Gdzie jestem? Poziom wiedzy tzw. </a:t>
            </a:r>
            <a:r>
              <a:rPr lang="pl-PL" b="1" dirty="0" smtClean="0"/>
              <a:t>g</a:t>
            </a:r>
            <a:r>
              <a:rPr lang="pl-PL" b="1" dirty="0" smtClean="0"/>
              <a:t>otowości technologicznej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6012160" y="3933056"/>
            <a:ext cx="2952328" cy="1296144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Kogo </a:t>
            </a:r>
            <a:r>
              <a:rPr lang="pl-PL" b="1" dirty="0" smtClean="0"/>
              <a:t>i</a:t>
            </a:r>
            <a:r>
              <a:rPr lang="pl-PL" b="1" dirty="0" smtClean="0"/>
              <a:t> kiedy potrzebuję: personel (obecny i nowy), podwykonawca np. jednostka naukowa, </a:t>
            </a:r>
            <a:endParaRPr lang="pl-PL" dirty="0"/>
          </a:p>
        </p:txBody>
      </p:sp>
      <p:cxnSp>
        <p:nvCxnSpPr>
          <p:cNvPr id="18" name="Łącznik prosty ze strzałką 17"/>
          <p:cNvCxnSpPr/>
          <p:nvPr/>
        </p:nvCxnSpPr>
        <p:spPr>
          <a:xfrm flipH="1" flipV="1">
            <a:off x="6156176" y="2852936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Prostokąt zaokrąglony 8"/>
          <p:cNvSpPr/>
          <p:nvPr/>
        </p:nvSpPr>
        <p:spPr>
          <a:xfrm>
            <a:off x="2771800" y="3933056"/>
            <a:ext cx="2952328" cy="136815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Co i kiedy potrzebuję do realizacji prac </a:t>
            </a:r>
            <a:r>
              <a:rPr lang="pl-PL" b="1" dirty="0" err="1" smtClean="0"/>
              <a:t>B+R</a:t>
            </a:r>
            <a:r>
              <a:rPr lang="pl-PL" b="1" dirty="0" smtClean="0"/>
              <a:t>: maszyny, materiały, surowce, laboratorium, </a:t>
            </a:r>
            <a:endParaRPr lang="pl-PL" dirty="0"/>
          </a:p>
        </p:txBody>
      </p:sp>
      <p:cxnSp>
        <p:nvCxnSpPr>
          <p:cNvPr id="13" name="Łącznik prosty ze strzałką 12"/>
          <p:cNvCxnSpPr/>
          <p:nvPr/>
        </p:nvCxnSpPr>
        <p:spPr>
          <a:xfrm flipV="1">
            <a:off x="4283968" y="285293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Prostokąt zaokrąglony 18"/>
          <p:cNvSpPr/>
          <p:nvPr/>
        </p:nvSpPr>
        <p:spPr>
          <a:xfrm>
            <a:off x="4788024" y="5661248"/>
            <a:ext cx="3096344" cy="576064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KOSZTY POŚREDNIE!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l-PL" sz="4000" dirty="0" smtClean="0">
                <a:latin typeface="+mn-lt"/>
                <a:cs typeface="+mn-cs"/>
              </a:rPr>
              <a:t>JAK SIĘ PRZYGOTOWAĆ</a:t>
            </a:r>
            <a:r>
              <a:rPr lang="pl-PL" sz="4000" dirty="0" smtClean="0">
                <a:latin typeface="+mn-lt"/>
                <a:cs typeface="+mn-cs"/>
              </a:rPr>
              <a:t>?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PROJEKTY INWESTYCYJNE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Prostokąt zaokrąglony 5"/>
          <p:cNvSpPr/>
          <p:nvPr/>
        </p:nvSpPr>
        <p:spPr>
          <a:xfrm>
            <a:off x="1907704" y="1988840"/>
            <a:ext cx="4680520" cy="100811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 smtClean="0"/>
              <a:t>INNOWACJA JAKO</a:t>
            </a:r>
            <a:endParaRPr lang="pl-PL" sz="3200" dirty="0"/>
          </a:p>
        </p:txBody>
      </p:sp>
      <p:cxnSp>
        <p:nvCxnSpPr>
          <p:cNvPr id="10" name="Łącznik prosty ze strzałką 9"/>
          <p:cNvCxnSpPr/>
          <p:nvPr/>
        </p:nvCxnSpPr>
        <p:spPr>
          <a:xfrm flipV="1">
            <a:off x="1331640" y="3140968"/>
            <a:ext cx="1296144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Prostokąt zaokrąglony 10"/>
          <p:cNvSpPr/>
          <p:nvPr/>
        </p:nvSpPr>
        <p:spPr>
          <a:xfrm>
            <a:off x="251520" y="4797152"/>
            <a:ext cx="2232248" cy="720080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WYNIKI WŁASNYCH PRAC </a:t>
            </a:r>
            <a:r>
              <a:rPr lang="pl-PL" b="1" dirty="0" err="1" smtClean="0"/>
              <a:t>B+R</a:t>
            </a:r>
            <a:endParaRPr lang="pl-PL" dirty="0"/>
          </a:p>
        </p:txBody>
      </p:sp>
      <p:sp>
        <p:nvSpPr>
          <p:cNvPr id="12" name="Prostokąt zaokrąglony 11"/>
          <p:cNvSpPr/>
          <p:nvPr/>
        </p:nvSpPr>
        <p:spPr>
          <a:xfrm>
            <a:off x="6012160" y="4797152"/>
            <a:ext cx="2952328" cy="720080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WYNIKI ZAKUPIONYCH PRAC </a:t>
            </a:r>
            <a:r>
              <a:rPr lang="pl-PL" b="1" dirty="0" err="1" smtClean="0"/>
              <a:t>B+R</a:t>
            </a:r>
            <a:endParaRPr lang="pl-PL" dirty="0"/>
          </a:p>
        </p:txBody>
      </p:sp>
      <p:cxnSp>
        <p:nvCxnSpPr>
          <p:cNvPr id="18" name="Łącznik prosty ze strzałką 17"/>
          <p:cNvCxnSpPr/>
          <p:nvPr/>
        </p:nvCxnSpPr>
        <p:spPr>
          <a:xfrm flipH="1" flipV="1">
            <a:off x="5868144" y="3140968"/>
            <a:ext cx="1512168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Prostokąt zaokrąglony 8"/>
          <p:cNvSpPr/>
          <p:nvPr/>
        </p:nvSpPr>
        <p:spPr>
          <a:xfrm>
            <a:off x="2771800" y="4797152"/>
            <a:ext cx="2952328" cy="720080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URZĄDZENIA, PRODUKTY </a:t>
            </a:r>
            <a:endParaRPr lang="pl-PL" dirty="0"/>
          </a:p>
        </p:txBody>
      </p:sp>
      <p:cxnSp>
        <p:nvCxnSpPr>
          <p:cNvPr id="13" name="Łącznik prosty ze strzałką 12"/>
          <p:cNvCxnSpPr/>
          <p:nvPr/>
        </p:nvCxnSpPr>
        <p:spPr>
          <a:xfrm flipV="1">
            <a:off x="4283968" y="3140968"/>
            <a:ext cx="0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 bwMode="auto">
          <a:xfrm>
            <a:off x="0" y="0"/>
            <a:ext cx="9144000" cy="141277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l-PL" sz="4000" dirty="0" smtClean="0">
                <a:latin typeface="+mn-lt"/>
                <a:cs typeface="+mn-cs"/>
              </a:rPr>
              <a:t>JAK SIĘ PRZYGOTOWAĆ</a:t>
            </a:r>
            <a:r>
              <a:rPr lang="pl-PL" sz="4000" dirty="0" smtClean="0">
                <a:latin typeface="+mn-lt"/>
                <a:cs typeface="+mn-cs"/>
              </a:rPr>
              <a:t>?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PROJEKTY INWESTYCYJNE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4" name="Diagram 13"/>
          <p:cNvGraphicFramePr/>
          <p:nvPr/>
        </p:nvGraphicFramePr>
        <p:xfrm>
          <a:off x="467544" y="126876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Prostokąt zaokrąglony 14"/>
          <p:cNvSpPr/>
          <p:nvPr/>
        </p:nvSpPr>
        <p:spPr>
          <a:xfrm>
            <a:off x="6012160" y="2996952"/>
            <a:ext cx="2952328" cy="64807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PROJEKT UNIJNY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 bwMode="auto">
          <a:xfrm>
            <a:off x="0" y="0"/>
            <a:ext cx="9144000" cy="7647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l-PL" sz="3600" b="1" u="sng" dirty="0" smtClean="0">
                <a:latin typeface="+mn-lt"/>
                <a:cs typeface="+mn-cs"/>
              </a:rPr>
              <a:t>ROLA I ZNACZENIE FIRMY DORADCZEJ</a:t>
            </a:r>
            <a:endParaRPr kumimoji="0" lang="pl-PL" sz="28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3" name="Diagram 12"/>
          <p:cNvGraphicFramePr/>
          <p:nvPr/>
        </p:nvGraphicFramePr>
        <p:xfrm>
          <a:off x="395536" y="1196752"/>
          <a:ext cx="842493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Z:\Oferty\ZAGA - PREZENTACJE\P1103010.jpg"/>
          <p:cNvPicPr>
            <a:picLocks noChangeAspect="1" noChangeArrowheads="1"/>
          </p:cNvPicPr>
          <p:nvPr/>
        </p:nvPicPr>
        <p:blipFill>
          <a:blip r:embed="rId3" cstate="print">
            <a:lum bright="44000" contrast="-58000"/>
          </a:blip>
          <a:srcRect/>
          <a:stretch>
            <a:fillRect/>
          </a:stretch>
        </p:blipFill>
        <p:spPr bwMode="auto">
          <a:xfrm>
            <a:off x="0" y="1"/>
            <a:ext cx="9144000" cy="688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ytuł 1"/>
          <p:cNvSpPr>
            <a:spLocks noGrp="1"/>
          </p:cNvSpPr>
          <p:nvPr>
            <p:ph type="ctrTitle"/>
          </p:nvPr>
        </p:nvSpPr>
        <p:spPr>
          <a:xfrm>
            <a:off x="755649" y="1412777"/>
            <a:ext cx="7772400" cy="4464496"/>
          </a:xfrm>
        </p:spPr>
        <p:txBody>
          <a:bodyPr/>
          <a:lstStyle/>
          <a:p>
            <a:pPr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ul. </a:t>
            </a:r>
            <a:r>
              <a:rPr lang="pl-PL" dirty="0" err="1" smtClean="0"/>
              <a:t>Horoszkiewicza</a:t>
            </a:r>
            <a:r>
              <a:rPr lang="pl-PL" dirty="0" smtClean="0"/>
              <a:t> 6/A 102</a:t>
            </a:r>
            <a:br>
              <a:rPr lang="pl-PL" dirty="0" smtClean="0"/>
            </a:br>
            <a:r>
              <a:rPr lang="pl-PL" dirty="0" smtClean="0"/>
              <a:t>45-301 </a:t>
            </a:r>
            <a:r>
              <a:rPr lang="pl-PL" dirty="0" err="1" smtClean="0"/>
              <a:t>Opole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„Błękitna Wstęga”</a:t>
            </a:r>
            <a:br>
              <a:rPr lang="pl-PL" dirty="0" smtClean="0"/>
            </a:br>
            <a:r>
              <a:rPr lang="pl-PL" dirty="0" smtClean="0"/>
              <a:t>tel. 77 4427230</a:t>
            </a:r>
            <a:br>
              <a:rPr lang="pl-PL" dirty="0" smtClean="0"/>
            </a:br>
            <a:r>
              <a:rPr lang="pl-PL" dirty="0" err="1" smtClean="0">
                <a:hlinkClick r:id="rId4"/>
              </a:rPr>
              <a:t>biuro@zaga.pl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>
                <a:hlinkClick r:id="rId5"/>
              </a:rPr>
              <a:t>www.zaga.pl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2000" i="1" dirty="0" smtClean="0"/>
              <a:t/>
            </a:r>
            <a:br>
              <a:rPr lang="pl-PL" sz="2000" i="1" dirty="0" smtClean="0"/>
            </a:br>
            <a:endParaRPr lang="pl-PL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61053" y="0"/>
            <a:ext cx="305574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2" name="Picture 2" descr="http://www.zaga.pl/wp-content/uploads/2015/01/SLIDER-2-STR-GLOWNA1-1024x41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5761" y="260647"/>
            <a:ext cx="7118607" cy="2898884"/>
          </a:xfrm>
          <a:prstGeom prst="rect">
            <a:avLst/>
          </a:prstGeom>
          <a:noFill/>
        </p:spPr>
      </p:pic>
      <p:pic>
        <p:nvPicPr>
          <p:cNvPr id="46088" name="Picture 8" descr="http://www.zaga.pl/wp-content/uploads/2014/12/kwadraty-ikonka1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6" y="3284984"/>
            <a:ext cx="2376262" cy="2376262"/>
          </a:xfrm>
          <a:prstGeom prst="rect">
            <a:avLst/>
          </a:prstGeom>
          <a:noFill/>
        </p:spPr>
      </p:pic>
      <p:pic>
        <p:nvPicPr>
          <p:cNvPr id="20482" name="Picture 2" descr="http://www.zaga.pl/wp-content/uploads/2014/12/Untitled-1sd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284984"/>
            <a:ext cx="2376263" cy="2376264"/>
          </a:xfrm>
          <a:prstGeom prst="rect">
            <a:avLst/>
          </a:prstGeom>
          <a:noFill/>
        </p:spPr>
      </p:pic>
      <p:pic>
        <p:nvPicPr>
          <p:cNvPr id="20484" name="Picture 4" descr="http://www.zaga.pl/wp-content/uploads/2017/06/popup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3284984"/>
            <a:ext cx="2376264" cy="2376264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2404864"/>
          </a:xfrm>
        </p:spPr>
        <p:txBody>
          <a:bodyPr/>
          <a:lstStyle/>
          <a:p>
            <a:pPr algn="ctr">
              <a:buNone/>
            </a:pPr>
            <a:r>
              <a:rPr lang="pl-PL" dirty="0" smtClean="0"/>
              <a:t>Nieprzerwanie 1 miejsce w województwie opolskim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Czołówka firm doradczych w Polsce</a:t>
            </a:r>
          </a:p>
          <a:p>
            <a:pPr>
              <a:buFont typeface="Wingdings" pitchFamily="2" charset="2"/>
              <a:buChar char="Ø"/>
            </a:pPr>
            <a:endParaRPr lang="pl-PL" dirty="0" smtClean="0"/>
          </a:p>
          <a:p>
            <a:pPr>
              <a:buFont typeface="Wingdings" pitchFamily="2" charset="2"/>
              <a:buChar char="Ø"/>
            </a:pPr>
            <a:endParaRPr lang="pl-PL" dirty="0" smtClean="0"/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  <p:pic>
        <p:nvPicPr>
          <p:cNvPr id="4" name="Picture 9" descr="http://www.ines.org.pl/img.php?id=760"/>
          <p:cNvPicPr>
            <a:picLocks noChangeAspect="1" noChangeArrowheads="1"/>
          </p:cNvPicPr>
          <p:nvPr/>
        </p:nvPicPr>
        <p:blipFill>
          <a:blip r:embed="rId2" cstate="print"/>
          <a:srcRect l="5975" t="14286" r="4406" b="21428"/>
          <a:stretch>
            <a:fillRect/>
          </a:stretch>
        </p:blipFill>
        <p:spPr bwMode="auto">
          <a:xfrm>
            <a:off x="899592" y="4365104"/>
            <a:ext cx="3360375" cy="10081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7" descr="https://encrypted-tbn2.gstatic.com/images?q=tbn:ANd9GcT0mQazvBumo8oZOO0e1zalejfpS8q8JR3VkD6WvhygUoRd7-TDEenNFXQ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149080"/>
            <a:ext cx="3288185" cy="12241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Symbol zastępczy zawartości 2"/>
          <p:cNvSpPr txBox="1">
            <a:spLocks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RANKINGI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2"/>
          <p:cNvSpPr txBox="1">
            <a:spLocks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MAPA POMOCY REGIONALNEJ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Obraz 7" descr="Mapa Polski z podziałem środków na regiony.jpg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123728" y="1124745"/>
            <a:ext cx="4902373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2177" name="Group 193"/>
          <p:cNvGrpSpPr>
            <a:grpSpLocks/>
          </p:cNvGrpSpPr>
          <p:nvPr/>
        </p:nvGrpSpPr>
        <p:grpSpPr bwMode="auto">
          <a:xfrm>
            <a:off x="2195737" y="1268760"/>
            <a:ext cx="4467225" cy="4494212"/>
            <a:chOff x="1575" y="2237"/>
            <a:chExt cx="7035" cy="7077"/>
          </a:xfrm>
        </p:grpSpPr>
        <p:grpSp>
          <p:nvGrpSpPr>
            <p:cNvPr id="42178" name="Group 194"/>
            <p:cNvGrpSpPr>
              <a:grpSpLocks/>
            </p:cNvGrpSpPr>
            <p:nvPr/>
          </p:nvGrpSpPr>
          <p:grpSpPr bwMode="auto">
            <a:xfrm>
              <a:off x="1575" y="4844"/>
              <a:ext cx="1305" cy="1245"/>
              <a:chOff x="1680" y="10860"/>
              <a:chExt cx="1305" cy="1170"/>
            </a:xfrm>
          </p:grpSpPr>
          <p:sp>
            <p:nvSpPr>
              <p:cNvPr id="42179" name="AutoShape 195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45%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180" name="AutoShape 196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35%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181" name="AutoShape 197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55%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182" name="Group 198"/>
            <p:cNvGrpSpPr>
              <a:grpSpLocks/>
            </p:cNvGrpSpPr>
            <p:nvPr/>
          </p:nvGrpSpPr>
          <p:grpSpPr bwMode="auto">
            <a:xfrm>
              <a:off x="3420" y="7128"/>
              <a:ext cx="1305" cy="1245"/>
              <a:chOff x="1680" y="10860"/>
              <a:chExt cx="1305" cy="1170"/>
            </a:xfrm>
          </p:grpSpPr>
          <p:sp>
            <p:nvSpPr>
              <p:cNvPr id="42183" name="AutoShape 199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45%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184" name="AutoShape 200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35%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185" name="AutoShape 201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55%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186" name="Group 202"/>
            <p:cNvGrpSpPr>
              <a:grpSpLocks/>
            </p:cNvGrpSpPr>
            <p:nvPr/>
          </p:nvGrpSpPr>
          <p:grpSpPr bwMode="auto">
            <a:xfrm>
              <a:off x="3030" y="4922"/>
              <a:ext cx="1305" cy="1245"/>
              <a:chOff x="1680" y="10860"/>
              <a:chExt cx="1305" cy="1170"/>
            </a:xfrm>
          </p:grpSpPr>
          <p:sp>
            <p:nvSpPr>
              <p:cNvPr id="42187" name="AutoShape 203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35%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188" name="AutoShape 204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25%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189" name="AutoShape 205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45%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190" name="Group 206"/>
            <p:cNvGrpSpPr>
              <a:grpSpLocks/>
            </p:cNvGrpSpPr>
            <p:nvPr/>
          </p:nvGrpSpPr>
          <p:grpSpPr bwMode="auto">
            <a:xfrm>
              <a:off x="4500" y="7008"/>
              <a:ext cx="1305" cy="1245"/>
              <a:chOff x="1680" y="10860"/>
              <a:chExt cx="1305" cy="1170"/>
            </a:xfrm>
          </p:grpSpPr>
          <p:sp>
            <p:nvSpPr>
              <p:cNvPr id="42191" name="AutoShape 207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35%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192" name="AutoShape 208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25%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193" name="AutoShape 209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45%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194" name="Group 210"/>
            <p:cNvGrpSpPr>
              <a:grpSpLocks/>
            </p:cNvGrpSpPr>
            <p:nvPr/>
          </p:nvGrpSpPr>
          <p:grpSpPr bwMode="auto">
            <a:xfrm>
              <a:off x="2115" y="6441"/>
              <a:ext cx="1305" cy="1245"/>
              <a:chOff x="1680" y="10860"/>
              <a:chExt cx="1305" cy="1170"/>
            </a:xfrm>
          </p:grpSpPr>
          <p:sp>
            <p:nvSpPr>
              <p:cNvPr id="42195" name="AutoShape 211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35%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196" name="AutoShape 212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25%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197" name="AutoShape 213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45%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198" name="Group 214"/>
            <p:cNvGrpSpPr>
              <a:grpSpLocks/>
            </p:cNvGrpSpPr>
            <p:nvPr/>
          </p:nvGrpSpPr>
          <p:grpSpPr bwMode="auto">
            <a:xfrm>
              <a:off x="5400" y="8069"/>
              <a:ext cx="1305" cy="1245"/>
              <a:chOff x="1680" y="10860"/>
              <a:chExt cx="1305" cy="1170"/>
            </a:xfrm>
          </p:grpSpPr>
          <p:sp>
            <p:nvSpPr>
              <p:cNvPr id="42199" name="AutoShape 215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45%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00" name="AutoShape 216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35%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01" name="AutoShape 217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55%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202" name="Group 218"/>
            <p:cNvGrpSpPr>
              <a:grpSpLocks/>
            </p:cNvGrpSpPr>
            <p:nvPr/>
          </p:nvGrpSpPr>
          <p:grpSpPr bwMode="auto">
            <a:xfrm>
              <a:off x="5475" y="2684"/>
              <a:ext cx="1305" cy="1245"/>
              <a:chOff x="1680" y="10860"/>
              <a:chExt cx="1305" cy="1170"/>
            </a:xfrm>
          </p:grpSpPr>
          <p:sp>
            <p:nvSpPr>
              <p:cNvPr id="42203" name="AutoShape 219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60%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04" name="AutoShape 220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50%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05" name="AutoShape 221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70%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206" name="Group 222"/>
            <p:cNvGrpSpPr>
              <a:grpSpLocks/>
            </p:cNvGrpSpPr>
            <p:nvPr/>
          </p:nvGrpSpPr>
          <p:grpSpPr bwMode="auto">
            <a:xfrm>
              <a:off x="7110" y="3482"/>
              <a:ext cx="1305" cy="1245"/>
              <a:chOff x="1680" y="10860"/>
              <a:chExt cx="1305" cy="1170"/>
            </a:xfrm>
          </p:grpSpPr>
          <p:sp>
            <p:nvSpPr>
              <p:cNvPr id="42207" name="AutoShape 223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60%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08" name="AutoShape 224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50%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09" name="AutoShape 225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70%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210" name="Group 226"/>
            <p:cNvGrpSpPr>
              <a:grpSpLocks/>
            </p:cNvGrpSpPr>
            <p:nvPr/>
          </p:nvGrpSpPr>
          <p:grpSpPr bwMode="auto">
            <a:xfrm>
              <a:off x="5805" y="4461"/>
              <a:ext cx="1305" cy="1245"/>
              <a:chOff x="1680" y="10860"/>
              <a:chExt cx="1305" cy="1170"/>
            </a:xfrm>
          </p:grpSpPr>
          <p:sp>
            <p:nvSpPr>
              <p:cNvPr id="42211" name="AutoShape 227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25%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12" name="AutoShape 228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15%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13" name="AutoShape 229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35%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214" name="Group 230"/>
            <p:cNvGrpSpPr>
              <a:grpSpLocks/>
            </p:cNvGrpSpPr>
            <p:nvPr/>
          </p:nvGrpSpPr>
          <p:grpSpPr bwMode="auto">
            <a:xfrm>
              <a:off x="7305" y="5883"/>
              <a:ext cx="1305" cy="1245"/>
              <a:chOff x="1680" y="10860"/>
              <a:chExt cx="1305" cy="1170"/>
            </a:xfrm>
          </p:grpSpPr>
          <p:sp>
            <p:nvSpPr>
              <p:cNvPr id="42215" name="AutoShape 231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60%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16" name="AutoShape 232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50%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17" name="AutoShape 233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70%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218" name="Group 234"/>
            <p:cNvGrpSpPr>
              <a:grpSpLocks/>
            </p:cNvGrpSpPr>
            <p:nvPr/>
          </p:nvGrpSpPr>
          <p:grpSpPr bwMode="auto">
            <a:xfrm>
              <a:off x="6960" y="7926"/>
              <a:ext cx="1305" cy="1245"/>
              <a:chOff x="1680" y="10860"/>
              <a:chExt cx="1305" cy="1170"/>
            </a:xfrm>
          </p:grpSpPr>
          <p:sp>
            <p:nvSpPr>
              <p:cNvPr id="42219" name="AutoShape 235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60%</a:t>
                </a:r>
                <a:endPara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20" name="AutoShape 236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50%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21" name="AutoShape 237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70%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222" name="Group 238"/>
            <p:cNvGrpSpPr>
              <a:grpSpLocks/>
            </p:cNvGrpSpPr>
            <p:nvPr/>
          </p:nvGrpSpPr>
          <p:grpSpPr bwMode="auto">
            <a:xfrm>
              <a:off x="3540" y="2237"/>
              <a:ext cx="1305" cy="1245"/>
              <a:chOff x="1680" y="10860"/>
              <a:chExt cx="1305" cy="1170"/>
            </a:xfrm>
          </p:grpSpPr>
          <p:sp>
            <p:nvSpPr>
              <p:cNvPr id="42223" name="AutoShape 239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45%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24" name="AutoShape 240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35%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25" name="AutoShape 241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55%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226" name="Group 242"/>
            <p:cNvGrpSpPr>
              <a:grpSpLocks/>
            </p:cNvGrpSpPr>
            <p:nvPr/>
          </p:nvGrpSpPr>
          <p:grpSpPr bwMode="auto">
            <a:xfrm>
              <a:off x="5805" y="6681"/>
              <a:ext cx="1305" cy="1245"/>
              <a:chOff x="1680" y="10860"/>
              <a:chExt cx="1305" cy="1170"/>
            </a:xfrm>
          </p:grpSpPr>
          <p:sp>
            <p:nvSpPr>
              <p:cNvPr id="42227" name="AutoShape 243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45%</a:t>
                </a:r>
                <a:endPara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28" name="AutoShape 244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35%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29" name="AutoShape 245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55%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230" name="Group 246"/>
            <p:cNvGrpSpPr>
              <a:grpSpLocks/>
            </p:cNvGrpSpPr>
            <p:nvPr/>
          </p:nvGrpSpPr>
          <p:grpSpPr bwMode="auto">
            <a:xfrm>
              <a:off x="4680" y="5579"/>
              <a:ext cx="1305" cy="1245"/>
              <a:chOff x="1680" y="10860"/>
              <a:chExt cx="1305" cy="1170"/>
            </a:xfrm>
          </p:grpSpPr>
          <p:sp>
            <p:nvSpPr>
              <p:cNvPr id="42231" name="AutoShape 247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45%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32" name="AutoShape 248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35%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33" name="AutoShape 249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55%</a:t>
                </a:r>
                <a:endPara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234" name="Group 250"/>
            <p:cNvGrpSpPr>
              <a:grpSpLocks/>
            </p:cNvGrpSpPr>
            <p:nvPr/>
          </p:nvGrpSpPr>
          <p:grpSpPr bwMode="auto">
            <a:xfrm>
              <a:off x="4020" y="3677"/>
              <a:ext cx="1305" cy="1245"/>
              <a:chOff x="1680" y="10860"/>
              <a:chExt cx="1305" cy="1170"/>
            </a:xfrm>
          </p:grpSpPr>
          <p:sp>
            <p:nvSpPr>
              <p:cNvPr id="42235" name="AutoShape 251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45%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36" name="AutoShape 252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35%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37" name="AutoShape 253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55%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2238" name="Group 254"/>
            <p:cNvGrpSpPr>
              <a:grpSpLocks/>
            </p:cNvGrpSpPr>
            <p:nvPr/>
          </p:nvGrpSpPr>
          <p:grpSpPr bwMode="auto">
            <a:xfrm>
              <a:off x="1935" y="2912"/>
              <a:ext cx="1305" cy="1245"/>
              <a:chOff x="1680" y="10860"/>
              <a:chExt cx="1305" cy="1170"/>
            </a:xfrm>
          </p:grpSpPr>
          <p:sp>
            <p:nvSpPr>
              <p:cNvPr id="42239" name="AutoShape 255"/>
              <p:cNvSpPr>
                <a:spLocks noChangeArrowheads="1"/>
              </p:cNvSpPr>
              <p:nvPr/>
            </p:nvSpPr>
            <p:spPr bwMode="auto">
              <a:xfrm>
                <a:off x="1680" y="11280"/>
                <a:ext cx="1305" cy="39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Średnie 45%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40" name="AutoShape 256"/>
              <p:cNvSpPr>
                <a:spLocks noChangeArrowheads="1"/>
              </p:cNvSpPr>
              <p:nvPr/>
            </p:nvSpPr>
            <p:spPr bwMode="auto">
              <a:xfrm>
                <a:off x="1680" y="11670"/>
                <a:ext cx="1305" cy="36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92CDDC"/>
                  </a:gs>
                  <a:gs pos="50000">
                    <a:srgbClr val="DAEEF3"/>
                  </a:gs>
                  <a:gs pos="100000">
                    <a:srgbClr val="92CDDC"/>
                  </a:gs>
                </a:gsLst>
                <a:lin ang="18900000" scaled="1"/>
              </a:gradFill>
              <a:ln w="12700">
                <a:solidFill>
                  <a:srgbClr val="92CDDC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205867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Duże 35%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41" name="AutoShape 257"/>
              <p:cNvSpPr>
                <a:spLocks noChangeArrowheads="1"/>
              </p:cNvSpPr>
              <p:nvPr/>
            </p:nvSpPr>
            <p:spPr bwMode="auto">
              <a:xfrm>
                <a:off x="1680" y="10860"/>
                <a:ext cx="1245" cy="420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Małe 55%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 bwMode="auto">
          <a:xfrm>
            <a:off x="0" y="0"/>
            <a:ext cx="9144000" cy="7647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l-PL" sz="4000" dirty="0" smtClean="0">
                <a:latin typeface="+mn-lt"/>
                <a:cs typeface="+mn-cs"/>
              </a:rPr>
              <a:t>GŁÓWNE TYPY PROJEKTÓW</a:t>
            </a:r>
            <a:endParaRPr kumimoji="0" lang="pl-PL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rostokąt zaokrąglony 4"/>
          <p:cNvSpPr/>
          <p:nvPr/>
        </p:nvSpPr>
        <p:spPr>
          <a:xfrm>
            <a:off x="395536" y="1052736"/>
            <a:ext cx="8352928" cy="864096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PROJEKTY BADAWCZO – ROZWOJOWE</a:t>
            </a:r>
          </a:p>
          <a:p>
            <a:pPr algn="ctr"/>
            <a:r>
              <a:rPr lang="pl-PL" b="1" dirty="0" smtClean="0"/>
              <a:t>Wsparcie prowadzenia prac </a:t>
            </a:r>
            <a:r>
              <a:rPr lang="pl-PL" b="1" dirty="0" err="1" smtClean="0"/>
              <a:t>B+R</a:t>
            </a:r>
            <a:r>
              <a:rPr lang="pl-PL" b="1" dirty="0" smtClean="0"/>
              <a:t> przez przedsiębiorstwa</a:t>
            </a:r>
            <a:endParaRPr lang="pl-PL" dirty="0"/>
          </a:p>
        </p:txBody>
      </p:sp>
      <p:sp>
        <p:nvSpPr>
          <p:cNvPr id="14" name="Prostokąt zaokrąglony 13"/>
          <p:cNvSpPr/>
          <p:nvPr/>
        </p:nvSpPr>
        <p:spPr>
          <a:xfrm>
            <a:off x="395536" y="2276872"/>
            <a:ext cx="8352928" cy="864096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PROJEKTY INWESTYCYJNE</a:t>
            </a:r>
          </a:p>
          <a:p>
            <a:pPr algn="ctr"/>
            <a:r>
              <a:rPr lang="pl-PL" b="1" dirty="0" smtClean="0"/>
              <a:t>Wdrażanie nowych </a:t>
            </a:r>
            <a:r>
              <a:rPr lang="pl-PL" b="1" dirty="0" err="1" smtClean="0"/>
              <a:t>technologii</a:t>
            </a:r>
            <a:r>
              <a:rPr lang="pl-PL" b="1" dirty="0" smtClean="0"/>
              <a:t> produkcyjnych, zakupy maszyn i urządzeń</a:t>
            </a:r>
            <a:endParaRPr lang="pl-PL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395536" y="3573016"/>
            <a:ext cx="8352928" cy="864096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PROJEKTY INFORMATYCZNE</a:t>
            </a:r>
          </a:p>
          <a:p>
            <a:pPr algn="ctr"/>
            <a:r>
              <a:rPr lang="pl-PL" b="1" dirty="0" smtClean="0"/>
              <a:t>Wdrożenia nowych systemów informatycznych wspomagających produkcję, sprzedaż, marketing, obsługę klientów</a:t>
            </a:r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395536" y="4869160"/>
            <a:ext cx="8352928" cy="864096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PROJEKTY </a:t>
            </a:r>
            <a:r>
              <a:rPr lang="pl-PL" b="1" dirty="0" smtClean="0"/>
              <a:t>PROMOCYJNE</a:t>
            </a:r>
            <a:endParaRPr lang="pl-PL" b="1" dirty="0" smtClean="0"/>
          </a:p>
          <a:p>
            <a:pPr algn="ctr"/>
            <a:r>
              <a:rPr lang="pl-PL" b="1" dirty="0" smtClean="0"/>
              <a:t>Wyjazdy na targi, misje gospodarcze, spotkania z kontrahentami, marketing i promocja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 bwMode="auto">
          <a:xfrm>
            <a:off x="0" y="0"/>
            <a:ext cx="9144000" cy="7647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l-PL" sz="4000" dirty="0" smtClean="0">
                <a:latin typeface="+mn-lt"/>
                <a:cs typeface="+mn-cs"/>
              </a:rPr>
              <a:t>PROJEKTY </a:t>
            </a:r>
            <a:r>
              <a:rPr lang="pl-PL" sz="4000" dirty="0" err="1" smtClean="0">
                <a:latin typeface="+mn-lt"/>
                <a:cs typeface="+mn-cs"/>
              </a:rPr>
              <a:t>B+R</a:t>
            </a:r>
            <a:endParaRPr kumimoji="0" lang="pl-PL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Prostokąt zaokrąglony 19"/>
          <p:cNvSpPr/>
          <p:nvPr/>
        </p:nvSpPr>
        <p:spPr>
          <a:xfrm>
            <a:off x="611560" y="2060848"/>
            <a:ext cx="2664296" cy="100811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PROGRAMY KRAJOWE</a:t>
            </a:r>
            <a:endParaRPr lang="pl-PL" dirty="0"/>
          </a:p>
        </p:txBody>
      </p:sp>
      <p:sp>
        <p:nvSpPr>
          <p:cNvPr id="14" name="Prostokąt zaokrąglony 13"/>
          <p:cNvSpPr/>
          <p:nvPr/>
        </p:nvSpPr>
        <p:spPr>
          <a:xfrm>
            <a:off x="611560" y="3645024"/>
            <a:ext cx="2664296" cy="100811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PROGRAMY REGIONALNE</a:t>
            </a:r>
            <a:endParaRPr lang="pl-PL" dirty="0"/>
          </a:p>
        </p:txBody>
      </p:sp>
      <p:sp>
        <p:nvSpPr>
          <p:cNvPr id="17" name="Prostokąt zaokrąglony 16"/>
          <p:cNvSpPr/>
          <p:nvPr/>
        </p:nvSpPr>
        <p:spPr>
          <a:xfrm>
            <a:off x="4499992" y="3429000"/>
            <a:ext cx="3816424" cy="100811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REALIZOWANE W KONSORCJUM/PARTNERSTWIE</a:t>
            </a:r>
            <a:endParaRPr lang="pl-PL" dirty="0"/>
          </a:p>
        </p:txBody>
      </p:sp>
      <p:sp>
        <p:nvSpPr>
          <p:cNvPr id="18" name="Prostokąt zaokrąglony 17"/>
          <p:cNvSpPr/>
          <p:nvPr/>
        </p:nvSpPr>
        <p:spPr>
          <a:xfrm>
            <a:off x="4499992" y="4941168"/>
            <a:ext cx="3888432" cy="100811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ZLECANE JEDNOSTKOM ZEWNĘTRZNYM</a:t>
            </a:r>
            <a:endParaRPr lang="pl-PL" dirty="0"/>
          </a:p>
        </p:txBody>
      </p:sp>
      <p:sp>
        <p:nvSpPr>
          <p:cNvPr id="23" name="Prostokąt zaokrąglony 22"/>
          <p:cNvSpPr/>
          <p:nvPr/>
        </p:nvSpPr>
        <p:spPr>
          <a:xfrm>
            <a:off x="4499992" y="1916832"/>
            <a:ext cx="3744416" cy="100811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REALIZOWANE SAMODZIELNIE</a:t>
            </a:r>
            <a:endParaRPr lang="pl-PL" dirty="0"/>
          </a:p>
        </p:txBody>
      </p:sp>
      <p:sp>
        <p:nvSpPr>
          <p:cNvPr id="24" name="Prostokąt zaokrąglony 23"/>
          <p:cNvSpPr/>
          <p:nvPr/>
        </p:nvSpPr>
        <p:spPr>
          <a:xfrm>
            <a:off x="1259632" y="980728"/>
            <a:ext cx="1224136" cy="432048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GDZIE?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26" name="Prostokąt zaokrąglony 25"/>
          <p:cNvSpPr/>
          <p:nvPr/>
        </p:nvSpPr>
        <p:spPr>
          <a:xfrm>
            <a:off x="5652120" y="980728"/>
            <a:ext cx="1224136" cy="432048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JAKIE?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 bwMode="auto">
          <a:xfrm>
            <a:off x="0" y="0"/>
            <a:ext cx="9144000" cy="7647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l-PL" sz="4000" dirty="0" smtClean="0">
                <a:latin typeface="+mn-lt"/>
                <a:cs typeface="+mn-cs"/>
              </a:rPr>
              <a:t>PROJEKTY </a:t>
            </a:r>
            <a:r>
              <a:rPr lang="pl-PL" sz="4000" dirty="0" err="1" smtClean="0">
                <a:latin typeface="+mn-lt"/>
                <a:cs typeface="+mn-cs"/>
              </a:rPr>
              <a:t>B+R</a:t>
            </a:r>
            <a:endParaRPr kumimoji="0" lang="pl-PL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Prostokąt zaokrąglony 13"/>
          <p:cNvSpPr/>
          <p:nvPr/>
        </p:nvSpPr>
        <p:spPr>
          <a:xfrm>
            <a:off x="683568" y="1268760"/>
            <a:ext cx="6696744" cy="100811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DOFINANSOWANIE KOSZTÓW DZIAŁALNOŚCI OPERACYJNEJ</a:t>
            </a: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683568" y="2780928"/>
            <a:ext cx="6696744" cy="100811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WYŻSZY POZIOM DOFINANSOWANIA</a:t>
            </a:r>
            <a:endParaRPr lang="pl-PL" dirty="0"/>
          </a:p>
        </p:txBody>
      </p:sp>
      <p:sp>
        <p:nvSpPr>
          <p:cNvPr id="12" name="Prostokąt zaokrąglony 11"/>
          <p:cNvSpPr/>
          <p:nvPr/>
        </p:nvSpPr>
        <p:spPr>
          <a:xfrm>
            <a:off x="683568" y="4293096"/>
            <a:ext cx="6696744" cy="100811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DŁUGIE OKRESY REALIZACJI PROJEKTÓW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 bwMode="auto">
          <a:xfrm>
            <a:off x="0" y="0"/>
            <a:ext cx="9144000" cy="7647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l-PL" sz="4000" dirty="0" smtClean="0">
                <a:latin typeface="+mn-lt"/>
                <a:cs typeface="+mn-cs"/>
              </a:rPr>
              <a:t>PROJEKTY INWESTYCYJNE</a:t>
            </a:r>
            <a:endParaRPr kumimoji="0" lang="pl-PL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Prostokąt zaokrąglony 19"/>
          <p:cNvSpPr/>
          <p:nvPr/>
        </p:nvSpPr>
        <p:spPr>
          <a:xfrm>
            <a:off x="3203848" y="836712"/>
            <a:ext cx="2664296" cy="504056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PROGRAMY KRAJOWE</a:t>
            </a:r>
            <a:endParaRPr lang="pl-PL" dirty="0"/>
          </a:p>
        </p:txBody>
      </p:sp>
      <p:sp>
        <p:nvSpPr>
          <p:cNvPr id="14" name="Prostokąt zaokrąglony 13"/>
          <p:cNvSpPr/>
          <p:nvPr/>
        </p:nvSpPr>
        <p:spPr>
          <a:xfrm>
            <a:off x="395536" y="2348880"/>
            <a:ext cx="4104456" cy="3456384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BADANIA NA RYNEK</a:t>
            </a:r>
          </a:p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Minimalna kwota </a:t>
            </a:r>
            <a:r>
              <a:rPr lang="pl-PL" b="1" dirty="0" smtClean="0"/>
              <a:t>projektu: </a:t>
            </a:r>
          </a:p>
          <a:p>
            <a:pPr algn="ctr"/>
            <a:r>
              <a:rPr lang="pl-PL" b="1" dirty="0" smtClean="0"/>
              <a:t>5 mln zł dla mikro i małych</a:t>
            </a:r>
          </a:p>
          <a:p>
            <a:pPr algn="ctr"/>
            <a:r>
              <a:rPr lang="pl-PL" b="1" dirty="0" smtClean="0"/>
              <a:t>10 </a:t>
            </a:r>
            <a:r>
              <a:rPr lang="pl-PL" b="1" dirty="0" smtClean="0"/>
              <a:t>mln </a:t>
            </a:r>
            <a:r>
              <a:rPr lang="pl-PL" b="1" dirty="0" smtClean="0"/>
              <a:t>zł dla średnich firm</a:t>
            </a:r>
            <a:endParaRPr lang="pl-PL" b="1" dirty="0" smtClean="0"/>
          </a:p>
          <a:p>
            <a:pPr algn="ctr">
              <a:buFont typeface="Arial" pitchFamily="34" charset="0"/>
              <a:buChar char="•"/>
            </a:pPr>
            <a:endParaRPr lang="pl-PL" b="1" dirty="0" smtClean="0"/>
          </a:p>
          <a:p>
            <a:pPr algn="ctr"/>
            <a:r>
              <a:rPr lang="pl-PL" b="1" dirty="0" smtClean="0"/>
              <a:t>Wdrożenie wyników prac </a:t>
            </a:r>
            <a:r>
              <a:rPr lang="pl-PL" b="1" dirty="0" err="1" smtClean="0"/>
              <a:t>B+R</a:t>
            </a:r>
            <a:r>
              <a:rPr lang="pl-PL" b="1" dirty="0" smtClean="0"/>
              <a:t> i wprowadzenie </a:t>
            </a:r>
            <a:r>
              <a:rPr lang="pl-PL" b="1" dirty="0" smtClean="0"/>
              <a:t>na rynek nowych lub ulepszonych produktów w skali kraju</a:t>
            </a:r>
            <a:endParaRPr lang="pl-PL" dirty="0"/>
          </a:p>
        </p:txBody>
      </p:sp>
      <p:cxnSp>
        <p:nvCxnSpPr>
          <p:cNvPr id="11" name="Łącznik prosty ze strzałką 10"/>
          <p:cNvCxnSpPr/>
          <p:nvPr/>
        </p:nvCxnSpPr>
        <p:spPr>
          <a:xfrm flipH="1">
            <a:off x="2483768" y="1412776"/>
            <a:ext cx="1728192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716016" y="1412776"/>
            <a:ext cx="165618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Prostokąt zaokrąglony 20"/>
          <p:cNvSpPr/>
          <p:nvPr/>
        </p:nvSpPr>
        <p:spPr>
          <a:xfrm>
            <a:off x="4860032" y="2348880"/>
            <a:ext cx="4104456" cy="3456384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KREDYT NA INNOWACJE TECHNOLOGICZNE</a:t>
            </a:r>
          </a:p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Maksymalna kwota dotacji 6 mln zł</a:t>
            </a:r>
          </a:p>
          <a:p>
            <a:pPr algn="ctr">
              <a:buFont typeface="Arial" pitchFamily="34" charset="0"/>
              <a:buChar char="•"/>
            </a:pPr>
            <a:endParaRPr lang="pl-PL" b="1" dirty="0" smtClean="0"/>
          </a:p>
          <a:p>
            <a:pPr algn="ctr"/>
            <a:r>
              <a:rPr lang="pl-PL" b="1" dirty="0" smtClean="0"/>
              <a:t>Wdrażanie </a:t>
            </a:r>
            <a:r>
              <a:rPr lang="pl-PL" b="1" dirty="0" smtClean="0"/>
              <a:t>nowej technologii i wprowadzenie na rynek nowych lub ulepszonych produktów w skali kraju</a:t>
            </a:r>
            <a:endParaRPr lang="pl-PL" dirty="0"/>
          </a:p>
        </p:txBody>
      </p:sp>
      <p:sp>
        <p:nvSpPr>
          <p:cNvPr id="25" name="Prostokąt zaokrąglony 24"/>
          <p:cNvSpPr/>
          <p:nvPr/>
        </p:nvSpPr>
        <p:spPr>
          <a:xfrm>
            <a:off x="5436096" y="6021288"/>
            <a:ext cx="3096344" cy="576064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NABORY </a:t>
            </a:r>
            <a:r>
              <a:rPr lang="pl-PL" b="1" dirty="0" smtClean="0">
                <a:solidFill>
                  <a:srgbClr val="FF0000"/>
                </a:solidFill>
              </a:rPr>
              <a:t>TRWAJĄ!</a:t>
            </a:r>
            <a:endParaRPr lang="pl-P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/>
          </p:cNvSpPr>
          <p:nvPr/>
        </p:nvSpPr>
        <p:spPr bwMode="auto">
          <a:xfrm>
            <a:off x="0" y="0"/>
            <a:ext cx="9144000" cy="76470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l-PL" sz="4000" dirty="0" smtClean="0">
                <a:latin typeface="+mn-lt"/>
                <a:cs typeface="+mn-cs"/>
              </a:rPr>
              <a:t>PROJEKTY INWESTYCYJNE W REGIONACH</a:t>
            </a:r>
            <a:endParaRPr kumimoji="0" lang="pl-PL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77273"/>
            <a:ext cx="1434637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Prostokąt zaokrąglony 13"/>
          <p:cNvSpPr/>
          <p:nvPr/>
        </p:nvSpPr>
        <p:spPr>
          <a:xfrm>
            <a:off x="539552" y="1196752"/>
            <a:ext cx="6840760" cy="64807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 INNOWACJE CO NAJMNIEJ W SKALI REGIONU</a:t>
            </a:r>
            <a:endParaRPr lang="pl-PL" dirty="0"/>
          </a:p>
        </p:txBody>
      </p:sp>
      <p:sp>
        <p:nvSpPr>
          <p:cNvPr id="25" name="Prostokąt zaokrąglony 24"/>
          <p:cNvSpPr/>
          <p:nvPr/>
        </p:nvSpPr>
        <p:spPr>
          <a:xfrm>
            <a:off x="4355976" y="5229200"/>
            <a:ext cx="3096344" cy="576064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rgbClr val="FF0000"/>
                </a:solidFill>
              </a:rPr>
              <a:t>NABORY </a:t>
            </a:r>
            <a:r>
              <a:rPr lang="pl-PL" b="1" dirty="0" smtClean="0">
                <a:solidFill>
                  <a:srgbClr val="FF0000"/>
                </a:solidFill>
              </a:rPr>
              <a:t>NA BIEŻĄCO</a:t>
            </a:r>
            <a:r>
              <a:rPr lang="pl-PL" b="1" dirty="0" smtClean="0">
                <a:solidFill>
                  <a:srgbClr val="FF0000"/>
                </a:solidFill>
              </a:rPr>
              <a:t>!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539552" y="2204864"/>
            <a:ext cx="6840760" cy="64807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 WZROST ZATRUDNIENIA</a:t>
            </a:r>
            <a:endParaRPr lang="pl-PL" dirty="0"/>
          </a:p>
        </p:txBody>
      </p:sp>
      <p:sp>
        <p:nvSpPr>
          <p:cNvPr id="12" name="Prostokąt zaokrąglony 11"/>
          <p:cNvSpPr/>
          <p:nvPr/>
        </p:nvSpPr>
        <p:spPr>
          <a:xfrm>
            <a:off x="539552" y="3212976"/>
            <a:ext cx="6840760" cy="64807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 WDRAŻANIE NOWYCH LUB ULEPSZONYCH PRODUKTÓW/USŁUG</a:t>
            </a:r>
            <a:endParaRPr lang="pl-PL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539552" y="4293096"/>
            <a:ext cx="6840760" cy="648072"/>
          </a:xfrm>
          <a:prstGeom prst="roundRect">
            <a:avLst/>
          </a:prstGeom>
          <a:gradFill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 WSPÓŁPRACA Z JEDNOSTKAMI BADAWCZYMI/WŁASNE PRACE </a:t>
            </a:r>
            <a:r>
              <a:rPr lang="pl-PL" b="1" dirty="0" err="1" smtClean="0"/>
              <a:t>B+R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3896</TotalTime>
  <Words>611</Words>
  <Application>Microsoft Office PowerPoint</Application>
  <PresentationFormat>Pokaz na ekranie (4:3)</PresentationFormat>
  <Paragraphs>144</Paragraphs>
  <Slides>16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     DOFINANSOWANIE DLA FIRM  W RAMACH NOWEJ PERSPEKTYWY 2014-2020   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     ul. Horoszkiewicza 6/A 102 45-301 Opole „Błękitna Wstęga” tel. 77 4427230 biuro@zaga.pl www.zaga.pl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Dotacje dla przedsiębiorstw  w roku 2009.</dc:title>
  <dc:creator>ZAGA-4</dc:creator>
  <cp:lastModifiedBy>Grzegorz</cp:lastModifiedBy>
  <cp:revision>372</cp:revision>
  <dcterms:created xsi:type="dcterms:W3CDTF">2009-04-04T20:36:17Z</dcterms:created>
  <dcterms:modified xsi:type="dcterms:W3CDTF">2017-10-23T08:44:39Z</dcterms:modified>
</cp:coreProperties>
</file>