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9" r:id="rId3"/>
    <p:sldId id="290" r:id="rId4"/>
    <p:sldId id="291" r:id="rId5"/>
    <p:sldId id="293" r:id="rId6"/>
    <p:sldId id="295" r:id="rId7"/>
    <p:sldId id="297" r:id="rId8"/>
    <p:sldId id="288" r:id="rId9"/>
    <p:sldId id="298" r:id="rId10"/>
    <p:sldId id="299" r:id="rId11"/>
    <p:sldId id="300" r:id="rId12"/>
    <p:sldId id="301" r:id="rId13"/>
    <p:sldId id="281" r:id="rId14"/>
    <p:sldId id="282" r:id="rId15"/>
    <p:sldId id="280" r:id="rId16"/>
    <p:sldId id="270" r:id="rId17"/>
    <p:sldId id="302" r:id="rId18"/>
    <p:sldId id="303" r:id="rId19"/>
    <p:sldId id="304" r:id="rId20"/>
  </p:sldIdLst>
  <p:sldSz cx="9144000" cy="5143500" type="screen16x9"/>
  <p:notesSz cx="7007225" cy="9293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A175E30-381B-6B4F-8F39-47A4E28CA958}">
          <p14:sldIdLst>
            <p14:sldId id="256"/>
            <p14:sldId id="289"/>
            <p14:sldId id="290"/>
            <p14:sldId id="291"/>
            <p14:sldId id="293"/>
            <p14:sldId id="295"/>
            <p14:sldId id="297"/>
            <p14:sldId id="288"/>
            <p14:sldId id="298"/>
            <p14:sldId id="299"/>
            <p14:sldId id="300"/>
            <p14:sldId id="301"/>
            <p14:sldId id="281"/>
            <p14:sldId id="282"/>
          </p14:sldIdLst>
        </p14:section>
        <p14:section name="Resources" id="{45650EC0-65A1-A14F-B475-DBAB079EF1D6}">
          <p14:sldIdLst>
            <p14:sldId id="280"/>
            <p14:sldId id="270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8" autoAdjust="0"/>
  </p:normalViewPr>
  <p:slideViewPr>
    <p:cSldViewPr snapToGrid="0" snapToObjects="1">
      <p:cViewPr varScale="1">
        <p:scale>
          <a:sx n="110" d="100"/>
          <a:sy n="110" d="100"/>
        </p:scale>
        <p:origin x="-79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2016 Onyx Graphics,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AFC-EE88-304A-9A46-126CC8EB7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875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44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2016 Onyx Graphics,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8750" y="882650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2978D-ED25-6540-BEB7-ADD2890F8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2978D-ED25-6540-BEB7-ADD2890F8EF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</p:spTree>
    <p:extLst>
      <p:ext uri="{BB962C8B-B14F-4D97-AF65-F5344CB8AC3E}">
        <p14:creationId xmlns:p14="http://schemas.microsoft.com/office/powerpoint/2010/main" val="165478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934" indent="-273021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360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73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85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2082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978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5875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771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850F97-20AB-B848-AEC7-B6A169F61854}" type="slidenum">
              <a:rPr lang="en-US" sz="1200">
                <a:solidFill>
                  <a:srgbClr val="000000"/>
                </a:solidFill>
                <a:cs typeface="Arial" charset="0"/>
              </a:rPr>
              <a:pPr/>
              <a:t>15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9400" y="685800"/>
            <a:ext cx="2840038" cy="1598613"/>
          </a:xfrm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96" y="2437233"/>
            <a:ext cx="5607033" cy="61598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915" tIns="45957" rIns="91915" bIns="45957"/>
          <a:lstStyle/>
          <a:p>
            <a:pPr eaLnBrk="1" hangingPunct="1">
              <a:buFontTx/>
              <a:buChar char="-"/>
            </a:pP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934" indent="-273021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360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73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85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2082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978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5875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771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C5BD95-A6F9-0B45-9029-2EB858FCC384}" type="slidenum">
              <a:rPr lang="en-US" sz="1200">
                <a:solidFill>
                  <a:srgbClr val="000000"/>
                </a:solidFill>
                <a:cs typeface="Arial" charset="0"/>
              </a:rPr>
              <a:pPr/>
              <a:t>16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A4E63852-9461-4C03-ACF0-61DE7CC12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934" indent="-273021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360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73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85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2082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978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5875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771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D4517B-C958-C44D-92FA-052C7034B295}" type="slidenum">
              <a:rPr lang="en-US" sz="1200">
                <a:solidFill>
                  <a:srgbClr val="000000"/>
                </a:solidFill>
                <a:cs typeface="Arial" charset="0"/>
              </a:rPr>
              <a:pPr/>
              <a:t>17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682625"/>
            <a:ext cx="2838450" cy="159702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</p:spTree>
    <p:extLst>
      <p:ext uri="{BB962C8B-B14F-4D97-AF65-F5344CB8AC3E}">
        <p14:creationId xmlns:p14="http://schemas.microsoft.com/office/powerpoint/2010/main" val="3487997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934" indent="-273021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360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73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85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2082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978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5875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771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D4517B-C958-C44D-92FA-052C7034B295}" type="slidenum">
              <a:rPr lang="en-US" sz="1200">
                <a:solidFill>
                  <a:srgbClr val="000000"/>
                </a:solidFill>
                <a:cs typeface="Arial" charset="0"/>
              </a:rPr>
              <a:pPr/>
              <a:t>18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682625"/>
            <a:ext cx="2838450" cy="159702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</p:spTree>
    <p:extLst>
      <p:ext uri="{BB962C8B-B14F-4D97-AF65-F5344CB8AC3E}">
        <p14:creationId xmlns:p14="http://schemas.microsoft.com/office/powerpoint/2010/main" val="80124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934" indent="-273021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360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73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85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2082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978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5875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771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D4517B-C958-C44D-92FA-052C7034B295}" type="slidenum">
              <a:rPr lang="en-US" sz="1200">
                <a:solidFill>
                  <a:srgbClr val="000000"/>
                </a:solidFill>
                <a:cs typeface="Arial" charset="0"/>
              </a:rPr>
              <a:pPr/>
              <a:t>19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682625"/>
            <a:ext cx="2838450" cy="159702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</p:spTree>
    <p:extLst>
      <p:ext uri="{BB962C8B-B14F-4D97-AF65-F5344CB8AC3E}">
        <p14:creationId xmlns:p14="http://schemas.microsoft.com/office/powerpoint/2010/main" val="386460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4425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4A1DA-B914-BC4F-8403-644545E89E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700723" y="4414282"/>
            <a:ext cx="5605780" cy="4181951"/>
          </a:xfrm>
          <a:prstGeom prst="rect">
            <a:avLst/>
          </a:prstGeom>
        </p:spPr>
        <p:txBody>
          <a:bodyPr lIns="93126" tIns="93126" rIns="93126" bIns="9312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44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32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700723" y="4414282"/>
            <a:ext cx="5605780" cy="4181951"/>
          </a:xfrm>
          <a:prstGeom prst="rect">
            <a:avLst/>
          </a:prstGeom>
        </p:spPr>
        <p:txBody>
          <a:bodyPr lIns="93126" tIns="93126" rIns="93126" bIns="9312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44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114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700723" y="4414282"/>
            <a:ext cx="5605780" cy="4181951"/>
          </a:xfrm>
          <a:prstGeom prst="rect">
            <a:avLst/>
          </a:prstGeom>
        </p:spPr>
        <p:txBody>
          <a:bodyPr lIns="93126" tIns="93126" rIns="93126" bIns="93126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4425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469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635D9-8E63-4016-8254-BDADD20F1FE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94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635D9-8E63-4016-8254-BDADD20F1FE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460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934" indent="-273021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360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73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85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2082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978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5875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771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D4517B-C958-C44D-92FA-052C7034B295}" type="slidenum">
              <a:rPr lang="en-US" sz="1200">
                <a:solidFill>
                  <a:srgbClr val="000000"/>
                </a:solidFill>
                <a:cs typeface="Arial" charset="0"/>
              </a:rPr>
              <a:pPr/>
              <a:t>13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682625"/>
            <a:ext cx="2838450" cy="159702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3934" indent="-273021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8360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39273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80185" indent="-218103" defTabSz="935175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2082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978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35875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7771" indent="-218103" defTabSz="935175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D4517B-C958-C44D-92FA-052C7034B295}" type="slidenum">
              <a:rPr lang="en-US" sz="1200">
                <a:solidFill>
                  <a:srgbClr val="000000"/>
                </a:solidFill>
                <a:cs typeface="Arial" charset="0"/>
              </a:rPr>
              <a:pPr/>
              <a:t>14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682625"/>
            <a:ext cx="2838450" cy="1597025"/>
          </a:xfrm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2016 Onyx Graphics, Inc.</a:t>
            </a:r>
          </a:p>
        </p:txBody>
      </p:sp>
    </p:spTree>
    <p:extLst>
      <p:ext uri="{BB962C8B-B14F-4D97-AF65-F5344CB8AC3E}">
        <p14:creationId xmlns:p14="http://schemas.microsoft.com/office/powerpoint/2010/main" val="317283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944" y="2593446"/>
            <a:ext cx="4370118" cy="109728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8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48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955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539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2871"/>
            <a:ext cx="5334000" cy="535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857250"/>
            <a:ext cx="42291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57250"/>
            <a:ext cx="42291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15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6"/>
          <p:cNvSpPr/>
          <p:nvPr userDrawn="1"/>
        </p:nvSpPr>
        <p:spPr>
          <a:xfrm>
            <a:off x="-2802322" y="-842961"/>
            <a:ext cx="5801780" cy="6815138"/>
          </a:xfrm>
          <a:custGeom>
            <a:avLst/>
            <a:gdLst>
              <a:gd name="connsiteX0" fmla="*/ 0 w 5801779"/>
              <a:gd name="connsiteY0" fmla="*/ 3407569 h 6815138"/>
              <a:gd name="connsiteX1" fmla="*/ 2900890 w 5801779"/>
              <a:gd name="connsiteY1" fmla="*/ 0 h 6815138"/>
              <a:gd name="connsiteX2" fmla="*/ 5801780 w 5801779"/>
              <a:gd name="connsiteY2" fmla="*/ 3407569 h 6815138"/>
              <a:gd name="connsiteX3" fmla="*/ 2900890 w 5801779"/>
              <a:gd name="connsiteY3" fmla="*/ 6815138 h 6815138"/>
              <a:gd name="connsiteX4" fmla="*/ 0 w 5801779"/>
              <a:gd name="connsiteY4" fmla="*/ 3407569 h 6815138"/>
              <a:gd name="connsiteX0" fmla="*/ 0 w 5801780"/>
              <a:gd name="connsiteY0" fmla="*/ 3407569 h 6815138"/>
              <a:gd name="connsiteX1" fmla="*/ 2900890 w 5801780"/>
              <a:gd name="connsiteY1" fmla="*/ 0 h 6815138"/>
              <a:gd name="connsiteX2" fmla="*/ 5801780 w 5801780"/>
              <a:gd name="connsiteY2" fmla="*/ 3407569 h 6815138"/>
              <a:gd name="connsiteX3" fmla="*/ 2900890 w 5801780"/>
              <a:gd name="connsiteY3" fmla="*/ 6815138 h 6815138"/>
              <a:gd name="connsiteX4" fmla="*/ 0 w 5801780"/>
              <a:gd name="connsiteY4" fmla="*/ 3407569 h 6815138"/>
              <a:gd name="connsiteX0" fmla="*/ 0 w 5801780"/>
              <a:gd name="connsiteY0" fmla="*/ 3407569 h 6815138"/>
              <a:gd name="connsiteX1" fmla="*/ 2900890 w 5801780"/>
              <a:gd name="connsiteY1" fmla="*/ 0 h 6815138"/>
              <a:gd name="connsiteX2" fmla="*/ 5801780 w 5801780"/>
              <a:gd name="connsiteY2" fmla="*/ 3407569 h 6815138"/>
              <a:gd name="connsiteX3" fmla="*/ 2900890 w 5801780"/>
              <a:gd name="connsiteY3" fmla="*/ 6815138 h 6815138"/>
              <a:gd name="connsiteX4" fmla="*/ 0 w 5801780"/>
              <a:gd name="connsiteY4" fmla="*/ 3407569 h 681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1780" h="6815138">
                <a:moveTo>
                  <a:pt x="0" y="3407569"/>
                </a:moveTo>
                <a:cubicBezTo>
                  <a:pt x="0" y="1525621"/>
                  <a:pt x="1298773" y="0"/>
                  <a:pt x="2900890" y="0"/>
                </a:cubicBezTo>
                <a:cubicBezTo>
                  <a:pt x="4503007" y="0"/>
                  <a:pt x="5801780" y="1525621"/>
                  <a:pt x="5801780" y="3407569"/>
                </a:cubicBezTo>
                <a:cubicBezTo>
                  <a:pt x="5801780" y="5289517"/>
                  <a:pt x="4503007" y="6815138"/>
                  <a:pt x="2900890" y="6815138"/>
                </a:cubicBezTo>
                <a:cubicBezTo>
                  <a:pt x="1298773" y="6815138"/>
                  <a:pt x="0" y="5289517"/>
                  <a:pt x="0" y="3407569"/>
                </a:cubicBezTo>
                <a:close/>
              </a:path>
            </a:pathLst>
          </a:custGeom>
          <a:solidFill>
            <a:srgbClr val="142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789714"/>
            <a:ext cx="9144000" cy="353786"/>
          </a:xfrm>
          <a:prstGeom prst="rect">
            <a:avLst/>
          </a:prstGeom>
          <a:solidFill>
            <a:srgbClr val="004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671" y="4852307"/>
            <a:ext cx="108661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44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6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944" y="2593446"/>
            <a:ext cx="4370118" cy="109728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3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87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4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999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69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56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6675"/>
            <a:ext cx="8229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0375" y="968375"/>
            <a:ext cx="82264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38" r:id="rId3"/>
    <p:sldLayoutId id="2147483739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40" r:id="rId13"/>
    <p:sldLayoutId id="2147483741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A8C8E"/>
          </a:solidFill>
          <a:latin typeface="Gotham Medium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yxgfx.com/onyx-hub-increases-profitability-dr-stick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yxgfx.com/products/workflow/onyx-thrive-642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yxgfx.com/onyx-hub-increases-profitability-dr-stick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ONYX Graphics Inc</a:t>
            </a:r>
          </a:p>
        </p:txBody>
      </p:sp>
    </p:spTree>
    <p:extLst>
      <p:ext uri="{BB962C8B-B14F-4D97-AF65-F5344CB8AC3E}">
        <p14:creationId xmlns:p14="http://schemas.microsoft.com/office/powerpoint/2010/main" val="5214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17623" b="18778"/>
          <a:stretch/>
        </p:blipFill>
        <p:spPr bwMode="auto">
          <a:xfrm flipH="1">
            <a:off x="-1" y="0"/>
            <a:ext cx="6710679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ONYX Print Data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Platforma Danych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2854" y="1905184"/>
            <a:ext cx="3560858" cy="27660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dirty="0" smtClean="0"/>
              <a:t>Dzięki unikatowej platformie danych ONYX</a:t>
            </a:r>
            <a:r>
              <a:rPr lang="en-US" sz="1300" dirty="0" smtClean="0"/>
              <a:t> </a:t>
            </a:r>
            <a:r>
              <a:rPr lang="pl-PL" sz="1300" dirty="0" err="1" smtClean="0"/>
              <a:t>Print</a:t>
            </a:r>
            <a:r>
              <a:rPr lang="pl-PL" sz="1300" dirty="0" smtClean="0"/>
              <a:t> Data </a:t>
            </a:r>
            <a:r>
              <a:rPr lang="en-US" sz="1300" dirty="0" smtClean="0"/>
              <a:t>Platform</a:t>
            </a:r>
            <a:r>
              <a:rPr lang="en-US" sz="1300" dirty="0"/>
              <a:t>, </a:t>
            </a:r>
            <a:r>
              <a:rPr lang="pl-PL" sz="1300" dirty="0" smtClean="0"/>
              <a:t>kierownicy produkcji i właściciele drukarni mają wgląd w całość procesów w drukarni za pomocą jednego rozwiązania</a:t>
            </a:r>
            <a:r>
              <a:rPr lang="en-US" sz="1300" dirty="0" smtClean="0"/>
              <a:t>:</a:t>
            </a:r>
            <a:endParaRPr lang="en-US" sz="1300" dirty="0"/>
          </a:p>
          <a:p>
            <a:pPr marL="274320" indent="-182880">
              <a:spcBef>
                <a:spcPts val="400"/>
              </a:spcBef>
            </a:pPr>
            <a:r>
              <a:rPr lang="pl-PL" sz="1100" dirty="0" smtClean="0"/>
              <a:t>Agregacja wszystkich informacji produkcyjnych</a:t>
            </a:r>
            <a:endParaRPr lang="en-US" sz="1100" dirty="0"/>
          </a:p>
          <a:p>
            <a:pPr marL="274320" indent="-182880">
              <a:spcBef>
                <a:spcPts val="0"/>
              </a:spcBef>
            </a:pPr>
            <a:r>
              <a:rPr lang="pl-PL" sz="1100" dirty="0" smtClean="0"/>
              <a:t>Śledzenie zleceń w czasie rzeczywistym</a:t>
            </a:r>
            <a:endParaRPr lang="en-US" sz="1100" dirty="0"/>
          </a:p>
          <a:p>
            <a:pPr marL="274320" indent="-182880">
              <a:spcBef>
                <a:spcPts val="0"/>
              </a:spcBef>
            </a:pPr>
            <a:r>
              <a:rPr lang="pl-PL" sz="1100" dirty="0" smtClean="0"/>
              <a:t>Dostęp do szczegółów zleceń z każdego komputera przez przeglądarkę internetową</a:t>
            </a:r>
            <a:endParaRPr lang="en-US" sz="11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1300" dirty="0" smtClean="0"/>
              <a:t>Analizuj </a:t>
            </a:r>
            <a:r>
              <a:rPr lang="pl-PL" sz="1300" b="1" dirty="0" smtClean="0"/>
              <a:t>ważne dane produkcyjne </a:t>
            </a:r>
            <a:r>
              <a:rPr lang="pl-PL" sz="1300" dirty="0" smtClean="0"/>
              <a:t>i podejmuj trafne decyzje biznesowe w oparciu o dane w czasie rzeczywistym.</a:t>
            </a:r>
            <a:endParaRPr lang="en-US" sz="1300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09177" y="902207"/>
            <a:ext cx="3388212" cy="1173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57894"/>
              <a:buNone/>
            </a:pPr>
            <a:r>
              <a:rPr lang="pl-PL" sz="1800" dirty="0" smtClean="0"/>
              <a:t>Oprogramowanie </a:t>
            </a:r>
            <a:r>
              <a:rPr lang="en-US" sz="1800" dirty="0" smtClean="0"/>
              <a:t>ONYX </a:t>
            </a:r>
            <a:r>
              <a:rPr lang="pl-PL" sz="1800" dirty="0" smtClean="0"/>
              <a:t>jest w stanie odpowiedzieć na pytanie</a:t>
            </a:r>
            <a:r>
              <a:rPr lang="en-US" sz="1800" dirty="0" smtClean="0"/>
              <a:t> </a:t>
            </a:r>
            <a:r>
              <a:rPr lang="en-US" sz="1800" b="1" dirty="0" smtClean="0"/>
              <a:t>“</a:t>
            </a:r>
            <a:r>
              <a:rPr lang="pl-PL" sz="1800" b="1" dirty="0" smtClean="0"/>
              <a:t>Gdzie jest moje zlecenie</a:t>
            </a:r>
            <a:r>
              <a:rPr lang="en-US" sz="1800" b="1" dirty="0" smtClean="0"/>
              <a:t>?”</a:t>
            </a:r>
            <a:endParaRPr lang="en-US" sz="1800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4186402" y="1073097"/>
            <a:ext cx="4704679" cy="3355056"/>
            <a:chOff x="4186402" y="1073097"/>
            <a:chExt cx="4704679" cy="3355056"/>
          </a:xfrm>
        </p:grpSpPr>
        <p:sp>
          <p:nvSpPr>
            <p:cNvPr id="51" name="Rounded Rectangle 50"/>
            <p:cNvSpPr/>
            <p:nvPr/>
          </p:nvSpPr>
          <p:spPr>
            <a:xfrm>
              <a:off x="4995245" y="1100880"/>
              <a:ext cx="665803" cy="40436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186402" y="1073097"/>
              <a:ext cx="4704679" cy="3355056"/>
              <a:chOff x="4186402" y="1073097"/>
              <a:chExt cx="4704679" cy="3355056"/>
            </a:xfrm>
          </p:grpSpPr>
          <p:cxnSp>
            <p:nvCxnSpPr>
              <p:cNvPr id="5" name="Straight Arrow Connector 4"/>
              <p:cNvCxnSpPr>
                <a:stCxn id="28" idx="0"/>
              </p:cNvCxnSpPr>
              <p:nvPr/>
            </p:nvCxnSpPr>
            <p:spPr>
              <a:xfrm flipV="1">
                <a:off x="4850979" y="3061300"/>
                <a:ext cx="1193759" cy="624072"/>
              </a:xfrm>
              <a:prstGeom prst="straightConnector1">
                <a:avLst/>
              </a:prstGeom>
              <a:ln>
                <a:solidFill>
                  <a:srgbClr val="F1514D"/>
                </a:solidFill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stCxn id="22" idx="0"/>
              </p:cNvCxnSpPr>
              <p:nvPr/>
            </p:nvCxnSpPr>
            <p:spPr>
              <a:xfrm flipH="1" flipV="1">
                <a:off x="6524497" y="3061300"/>
                <a:ext cx="1630626" cy="624072"/>
              </a:xfrm>
              <a:prstGeom prst="straightConnector1">
                <a:avLst/>
              </a:prstGeom>
              <a:ln>
                <a:solidFill>
                  <a:srgbClr val="F1514D"/>
                </a:solidFill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4474888" y="3058361"/>
                <a:ext cx="1248983" cy="2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rgbClr val="C00000"/>
                    </a:solidFill>
                    <a:latin typeface="+mj-lt"/>
                  </a:rPr>
                  <a:t>Real-time Data</a:t>
                </a:r>
              </a:p>
            </p:txBody>
          </p:sp>
          <p:cxnSp>
            <p:nvCxnSpPr>
              <p:cNvPr id="8" name="Straight Arrow Connector 7"/>
              <p:cNvCxnSpPr>
                <a:stCxn id="16" idx="0"/>
              </p:cNvCxnSpPr>
              <p:nvPr/>
            </p:nvCxnSpPr>
            <p:spPr>
              <a:xfrm flipH="1" flipV="1">
                <a:off x="6210032" y="3061300"/>
                <a:ext cx="293019" cy="624072"/>
              </a:xfrm>
              <a:prstGeom prst="straightConnector1">
                <a:avLst/>
              </a:prstGeom>
              <a:ln>
                <a:solidFill>
                  <a:srgbClr val="F1514D"/>
                </a:solidFill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186402" y="3685372"/>
                <a:ext cx="4704679" cy="742781"/>
                <a:chOff x="648912" y="3537306"/>
                <a:chExt cx="5868770" cy="926569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648912" y="3537306"/>
                  <a:ext cx="1747073" cy="926569"/>
                  <a:chOff x="292177" y="3537306"/>
                  <a:chExt cx="1747073" cy="926569"/>
                </a:xfrm>
              </p:grpSpPr>
              <p:cxnSp>
                <p:nvCxnSpPr>
                  <p:cNvPr id="25" name="Straight Arrow Connector 24"/>
                  <p:cNvCxnSpPr/>
                  <p:nvPr/>
                </p:nvCxnSpPr>
                <p:spPr>
                  <a:xfrm flipV="1">
                    <a:off x="702198" y="4003711"/>
                    <a:ext cx="418994" cy="122736"/>
                  </a:xfrm>
                  <a:prstGeom prst="straightConnector1">
                    <a:avLst/>
                  </a:prstGeom>
                  <a:ln>
                    <a:solidFill>
                      <a:srgbClr val="F1514D"/>
                    </a:solidFill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 flipH="1" flipV="1">
                    <a:off x="1121191" y="4003711"/>
                    <a:ext cx="418995" cy="122736"/>
                  </a:xfrm>
                  <a:prstGeom prst="straightConnector1">
                    <a:avLst/>
                  </a:prstGeom>
                  <a:ln>
                    <a:solidFill>
                      <a:srgbClr val="F1514D"/>
                    </a:solidFill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7" name="Shape 44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1429837" y="3629261"/>
                    <a:ext cx="609413" cy="214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8" name="Picture 9" descr="C:\Users\bretth\Desktop\Onyx Hub Beta info\Doug icons\Icons Black\RIP Station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9780" y="3537306"/>
                    <a:ext cx="502825" cy="4088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9" name="Picture 10" descr="C:\Users\bretth\Desktop\Onyx Hub Beta info\Doug icons\Icons Black\Print WF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177" y="4137498"/>
                    <a:ext cx="643155" cy="3263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10" descr="C:\Users\bretth\Desktop\Onyx Hub Beta info\Doug icons\Icons Black\Print WF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27477" y="4137498"/>
                    <a:ext cx="643155" cy="3263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770609" y="3537306"/>
                  <a:ext cx="1747073" cy="926569"/>
                  <a:chOff x="5269014" y="3537306"/>
                  <a:chExt cx="1747073" cy="926569"/>
                </a:xfrm>
              </p:grpSpPr>
              <p:cxnSp>
                <p:nvCxnSpPr>
                  <p:cNvPr id="19" name="Straight Arrow Connector 18"/>
                  <p:cNvCxnSpPr/>
                  <p:nvPr/>
                </p:nvCxnSpPr>
                <p:spPr>
                  <a:xfrm flipV="1">
                    <a:off x="5679035" y="4003711"/>
                    <a:ext cx="418994" cy="122736"/>
                  </a:xfrm>
                  <a:prstGeom prst="straightConnector1">
                    <a:avLst/>
                  </a:prstGeom>
                  <a:ln>
                    <a:solidFill>
                      <a:srgbClr val="F1514D"/>
                    </a:solidFill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/>
                  <p:nvPr/>
                </p:nvCxnSpPr>
                <p:spPr>
                  <a:xfrm flipH="1" flipV="1">
                    <a:off x="6098028" y="4003711"/>
                    <a:ext cx="418995" cy="122736"/>
                  </a:xfrm>
                  <a:prstGeom prst="straightConnector1">
                    <a:avLst/>
                  </a:prstGeom>
                  <a:ln>
                    <a:solidFill>
                      <a:srgbClr val="F1514D"/>
                    </a:solidFill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" name="Shape 44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6406674" y="3629261"/>
                    <a:ext cx="609413" cy="214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2" name="Picture 9" descr="C:\Users\bretth\Desktop\Onyx Hub Beta info\Doug icons\Icons Black\RIP Station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46617" y="3537306"/>
                    <a:ext cx="502825" cy="4088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10" descr="C:\Users\bretth\Desktop\Onyx Hub Beta info\Doug icons\Icons Black\Print WF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69014" y="4137498"/>
                    <a:ext cx="643155" cy="3263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" name="Picture 10" descr="C:\Users\bretth\Desktop\Onyx Hub Beta info\Doug icons\Icons Black\Print WF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04314" y="4137498"/>
                    <a:ext cx="643155" cy="3263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12" name="Group 11"/>
                <p:cNvGrpSpPr/>
                <p:nvPr/>
              </p:nvGrpSpPr>
              <p:grpSpPr>
                <a:xfrm>
                  <a:off x="2709761" y="3537306"/>
                  <a:ext cx="1747072" cy="926569"/>
                  <a:chOff x="2780596" y="3537306"/>
                  <a:chExt cx="1747072" cy="926569"/>
                </a:xfrm>
              </p:grpSpPr>
              <p:cxnSp>
                <p:nvCxnSpPr>
                  <p:cNvPr id="13" name="Straight Arrow Connector 12"/>
                  <p:cNvCxnSpPr/>
                  <p:nvPr/>
                </p:nvCxnSpPr>
                <p:spPr>
                  <a:xfrm flipV="1">
                    <a:off x="3190616" y="4003711"/>
                    <a:ext cx="418994" cy="122736"/>
                  </a:xfrm>
                  <a:prstGeom prst="straightConnector1">
                    <a:avLst/>
                  </a:prstGeom>
                  <a:ln>
                    <a:solidFill>
                      <a:srgbClr val="F1514D"/>
                    </a:solidFill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 flipV="1">
                    <a:off x="3609610" y="4003711"/>
                    <a:ext cx="418995" cy="122736"/>
                  </a:xfrm>
                  <a:prstGeom prst="straightConnector1">
                    <a:avLst/>
                  </a:prstGeom>
                  <a:ln>
                    <a:solidFill>
                      <a:srgbClr val="F1514D"/>
                    </a:solidFill>
                    <a:tailEnd type="arrow"/>
                  </a:ln>
                </p:spPr>
                <p:style>
                  <a:lnRef idx="2">
                    <a:schemeClr val="accent6"/>
                  </a:lnRef>
                  <a:fillRef idx="0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5" name="Shape 444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3918255" y="3629261"/>
                    <a:ext cx="609413" cy="214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" name="Picture 9" descr="C:\Users\bretth\Desktop\Onyx Hub Beta info\Doug icons\Icons Black\RIP Station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8198" y="3537306"/>
                    <a:ext cx="502825" cy="4088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" name="Picture 10" descr="C:\Users\bretth\Desktop\Onyx Hub Beta info\Doug icons\Icons Black\Print WF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80596" y="4137498"/>
                    <a:ext cx="643155" cy="3263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10" descr="C:\Users\bretth\Desktop\Onyx Hub Beta info\Doug icons\Icons Black\Print WF.png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15896" y="4137498"/>
                    <a:ext cx="643155" cy="3263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cxnSp>
            <p:nvCxnSpPr>
              <p:cNvPr id="38" name="Straight Arrow Connector 37"/>
              <p:cNvCxnSpPr>
                <a:stCxn id="42" idx="0"/>
                <a:endCxn id="34" idx="2"/>
              </p:cNvCxnSpPr>
              <p:nvPr/>
            </p:nvCxnSpPr>
            <p:spPr>
              <a:xfrm flipV="1">
                <a:off x="6158174" y="1653359"/>
                <a:ext cx="707308" cy="723099"/>
              </a:xfrm>
              <a:prstGeom prst="straightConnector1">
                <a:avLst/>
              </a:prstGeom>
              <a:ln>
                <a:solidFill>
                  <a:srgbClr val="F1514D"/>
                </a:solidFill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42" idx="0"/>
                <a:endCxn id="36" idx="2"/>
              </p:cNvCxnSpPr>
              <p:nvPr/>
            </p:nvCxnSpPr>
            <p:spPr>
              <a:xfrm flipH="1" flipV="1">
                <a:off x="5327048" y="1653359"/>
                <a:ext cx="831126" cy="723099"/>
              </a:xfrm>
              <a:prstGeom prst="straightConnector1">
                <a:avLst/>
              </a:prstGeom>
              <a:ln>
                <a:solidFill>
                  <a:srgbClr val="F1514D"/>
                </a:solidFill>
                <a:tailEnd type="arrow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876175" y="1998453"/>
                <a:ext cx="923494" cy="2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>
                    <a:solidFill>
                      <a:srgbClr val="C00000"/>
                    </a:solidFill>
                    <a:latin typeface="+mj-lt"/>
                  </a:rPr>
                  <a:t>Web Service</a:t>
                </a: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5791851" y="2376458"/>
                <a:ext cx="732646" cy="598598"/>
                <a:chOff x="4118803" y="2319718"/>
                <a:chExt cx="1056638" cy="863310"/>
              </a:xfrm>
            </p:grpSpPr>
            <p:pic>
              <p:nvPicPr>
                <p:cNvPr id="42" name="Picture 13" descr="C:\Users\bretth\Desktop\Onyx Hub Beta info\Doug icons\Icons Black\Scree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8803" y="2319718"/>
                  <a:ext cx="1056638" cy="8633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11" descr="C:\Users\bretth\Desktop\Onyx Hub Beta info\Doug icons\Icons Black\DB large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7746" y="2556090"/>
                  <a:ext cx="411552" cy="2236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E:\workspace\workflow-dev\Source\MoabController\dist\MoabController\prod\onyx\moab\controller\images\ONYX_Hub_256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21913" y="2500270"/>
                  <a:ext cx="326124" cy="294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45" name="Picture 11" descr="C:\Users\bretth\Desktop\Onyx Hub Beta info\Doug icons\Icons Black\DB larg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8580" y="2138941"/>
                <a:ext cx="1339816" cy="612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414265" y="2147516"/>
                <a:ext cx="104692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latin typeface="+mj-lt"/>
                  </a:rPr>
                  <a:t>Print Data Platform</a:t>
                </a: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7408607" y="2323804"/>
                <a:ext cx="1049824" cy="463389"/>
                <a:chOff x="1529813" y="1967499"/>
                <a:chExt cx="2030258" cy="896148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1529813" y="1967499"/>
                  <a:ext cx="2030258" cy="386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bg1"/>
                      </a:solidFill>
                      <a:latin typeface="+mj-lt"/>
                    </a:rPr>
                    <a:t>Web Service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529813" y="2212843"/>
                  <a:ext cx="2030258" cy="386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bg1"/>
                      </a:solidFill>
                    </a:rPr>
                    <a:t>Encrypted Database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529813" y="2476761"/>
                  <a:ext cx="2030258" cy="386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bg1"/>
                      </a:solidFill>
                    </a:rPr>
                    <a:t>Data Collector</a:t>
                  </a:r>
                </a:p>
              </p:txBody>
            </p:sp>
          </p:grpSp>
          <p:cxnSp>
            <p:nvCxnSpPr>
              <p:cNvPr id="52" name="Straight Connector 51"/>
              <p:cNvCxnSpPr>
                <a:stCxn id="45" idx="1"/>
                <a:endCxn id="42" idx="3"/>
              </p:cNvCxnSpPr>
              <p:nvPr/>
            </p:nvCxnSpPr>
            <p:spPr>
              <a:xfrm flipH="1">
                <a:off x="6524497" y="2445166"/>
                <a:ext cx="714083" cy="230591"/>
              </a:xfrm>
              <a:prstGeom prst="line">
                <a:avLst/>
              </a:prstGeom>
              <a:ln>
                <a:solidFill>
                  <a:srgbClr val="F1514D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53" name="Shape 388" descr="sitewide workflow_prodmana.png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464032" y="1093846"/>
                <a:ext cx="412143" cy="5255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Shape 386" descr="sitewide workflow_ownera.png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7322823" y="1096552"/>
                <a:ext cx="420751" cy="520124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4971946" y="1073097"/>
                <a:ext cx="2248638" cy="580262"/>
                <a:chOff x="4413514" y="473110"/>
                <a:chExt cx="2805025" cy="723837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4413514" y="473110"/>
                  <a:ext cx="885932" cy="723837"/>
                  <a:chOff x="2224421" y="839004"/>
                  <a:chExt cx="1024272" cy="836866"/>
                </a:xfrm>
              </p:grpSpPr>
              <p:pic>
                <p:nvPicPr>
                  <p:cNvPr id="36" name="Picture 14" descr="C:\Users\bretth\Desktop\Onyx Hub Beta info\Doug icons\Icons Black\Screen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24421" y="839004"/>
                    <a:ext cx="1024272" cy="8368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7" name="Shape 457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2396233" y="1036020"/>
                    <a:ext cx="695888" cy="2620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6332607" y="473110"/>
                  <a:ext cx="885932" cy="723837"/>
                  <a:chOff x="6093506" y="839004"/>
                  <a:chExt cx="1024272" cy="836866"/>
                </a:xfrm>
              </p:grpSpPr>
              <p:pic>
                <p:nvPicPr>
                  <p:cNvPr id="34" name="Picture 14" descr="C:\Users\bretth\Desktop\Onyx Hub Beta info\Doug icons\Icons Black\Screen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3506" y="839004"/>
                    <a:ext cx="1024272" cy="8368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" name="Shape 457"/>
                  <p:cNvPicPr preferRelativeResize="0"/>
                  <p:nvPr/>
                </p:nvPicPr>
                <p:blipFill rotWithShape="1">
                  <a:blip r:embed="rId13">
                    <a:alphaModFix/>
                  </a:blip>
                  <a:srcRect/>
                  <a:stretch/>
                </p:blipFill>
                <p:spPr>
                  <a:xfrm>
                    <a:off x="6265318" y="1036020"/>
                    <a:ext cx="695888" cy="26209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</p:grpSp>
        </p:grp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787" y="4124173"/>
            <a:ext cx="1243551" cy="4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17623" b="18778"/>
          <a:stretch/>
        </p:blipFill>
        <p:spPr bwMode="auto">
          <a:xfrm flipH="1">
            <a:off x="-1" y="6439"/>
            <a:ext cx="6710679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Dynamic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zne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 raportowanie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produ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c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ji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93154" y="665100"/>
            <a:ext cx="4180813" cy="243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0968" y="1072152"/>
            <a:ext cx="4387948" cy="257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647642" y="1569858"/>
            <a:ext cx="4180815" cy="3148740"/>
            <a:chOff x="4527631" y="1556660"/>
            <a:chExt cx="4180815" cy="314874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527633" y="1556660"/>
              <a:ext cx="4180813" cy="242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27631" y="3570213"/>
              <a:ext cx="4180813" cy="113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419590" y="1939634"/>
            <a:ext cx="3273562" cy="2660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 smtClean="0"/>
              <a:t>Wiele razy zastanawiamy się:</a:t>
            </a:r>
            <a:r>
              <a:rPr lang="en-US" sz="1200" dirty="0" smtClean="0"/>
              <a:t> “</a:t>
            </a:r>
            <a:r>
              <a:rPr lang="pl-PL" sz="1200" dirty="0" smtClean="0"/>
              <a:t>Czy moja firma jest  dochodowa</a:t>
            </a:r>
            <a:r>
              <a:rPr lang="en-US" sz="1200" dirty="0" smtClean="0"/>
              <a:t>?”, “</a:t>
            </a:r>
            <a:r>
              <a:rPr lang="pl-PL" sz="1200" dirty="0" smtClean="0"/>
              <a:t>Czy zlecenie przyniosło zysk</a:t>
            </a:r>
            <a:r>
              <a:rPr lang="en-US" sz="1200" dirty="0" smtClean="0"/>
              <a:t>?”</a:t>
            </a:r>
            <a:endParaRPr lang="en-US" sz="1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/>
              <a:t>ONYX Hub </a:t>
            </a:r>
            <a:r>
              <a:rPr lang="pl-PL" sz="1200" dirty="0" smtClean="0"/>
              <a:t>dostarcza właścicielom firm raportów na podstawie </a:t>
            </a:r>
            <a:r>
              <a:rPr lang="pl-PL" sz="1200" b="1" dirty="0" smtClean="0"/>
              <a:t>wielu danych</a:t>
            </a:r>
            <a:r>
              <a:rPr lang="pl-PL" sz="1200" dirty="0" smtClean="0"/>
              <a:t> o szczegółach zleceń</a:t>
            </a:r>
            <a:r>
              <a:rPr lang="en-US" sz="1200" dirty="0" smtClean="0"/>
              <a:t>:</a:t>
            </a:r>
            <a:endParaRPr lang="en-US" sz="1200" dirty="0"/>
          </a:p>
          <a:p>
            <a:pPr marL="274320" indent="-182880">
              <a:spcBef>
                <a:spcPts val="400"/>
              </a:spcBef>
            </a:pPr>
            <a:r>
              <a:rPr lang="pl-PL" sz="1100" dirty="0" smtClean="0"/>
              <a:t>Podgląd na żywo (</a:t>
            </a:r>
            <a:r>
              <a:rPr lang="en-US" sz="1100" dirty="0" smtClean="0"/>
              <a:t>Live Views</a:t>
            </a:r>
            <a:r>
              <a:rPr lang="pl-PL" sz="1100" dirty="0" smtClean="0"/>
              <a:t>)</a:t>
            </a:r>
            <a:endParaRPr lang="en-US" sz="1100" dirty="0"/>
          </a:p>
          <a:p>
            <a:pPr marL="274320" indent="-182880">
              <a:spcBef>
                <a:spcPts val="0"/>
              </a:spcBef>
            </a:pPr>
            <a:r>
              <a:rPr lang="pl-PL" sz="1100" dirty="0" smtClean="0"/>
              <a:t>Szczegóły zleceń archiwalnych (</a:t>
            </a:r>
            <a:r>
              <a:rPr lang="en-US" sz="1100" dirty="0" smtClean="0"/>
              <a:t>Historic </a:t>
            </a:r>
            <a:r>
              <a:rPr lang="en-US" sz="1100" dirty="0"/>
              <a:t>Job </a:t>
            </a:r>
            <a:r>
              <a:rPr lang="en-US" sz="1100" dirty="0" smtClean="0"/>
              <a:t>Details</a:t>
            </a:r>
            <a:r>
              <a:rPr lang="pl-PL" sz="1100" dirty="0" smtClean="0"/>
              <a:t>)</a:t>
            </a:r>
            <a:endParaRPr lang="en-US" sz="1100" dirty="0"/>
          </a:p>
          <a:p>
            <a:pPr marL="274320" indent="-182880">
              <a:spcBef>
                <a:spcPts val="0"/>
              </a:spcBef>
            </a:pPr>
            <a:r>
              <a:rPr lang="pl-PL" sz="1100" dirty="0" smtClean="0"/>
              <a:t>Raporty zużycia mediów i atramentu (</a:t>
            </a:r>
            <a:r>
              <a:rPr lang="en-US" sz="1100" dirty="0" smtClean="0"/>
              <a:t>Reports </a:t>
            </a:r>
            <a:r>
              <a:rPr lang="en-US" sz="1100" dirty="0"/>
              <a:t>for Media and Ink </a:t>
            </a:r>
            <a:r>
              <a:rPr lang="en-US" sz="1100" dirty="0" smtClean="0"/>
              <a:t>usage</a:t>
            </a:r>
            <a:r>
              <a:rPr lang="pl-PL" sz="1100" dirty="0" smtClean="0"/>
              <a:t>)</a:t>
            </a:r>
            <a:endParaRPr lang="en-US" sz="1200" b="1" dirty="0"/>
          </a:p>
          <a:p>
            <a:pPr marL="0" indent="0">
              <a:spcBef>
                <a:spcPts val="600"/>
              </a:spcBef>
              <a:buNone/>
            </a:pPr>
            <a:r>
              <a:rPr lang="pl-PL" sz="1600" b="1" dirty="0" smtClean="0"/>
              <a:t>Nie zgaduj </a:t>
            </a:r>
            <a:r>
              <a:rPr lang="pl-PL" sz="1600" dirty="0" smtClean="0"/>
              <a:t>czy i ile zarabiasz, zacznij korzystać z </a:t>
            </a:r>
            <a:r>
              <a:rPr lang="pl-PL" sz="1600" dirty="0" smtClean="0"/>
              <a:t>rzeczywistych danych</a:t>
            </a:r>
            <a:r>
              <a:rPr lang="pl-PL" sz="1600" dirty="0" smtClean="0"/>
              <a:t>.</a:t>
            </a:r>
            <a:endParaRPr lang="en-US" sz="16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19591" y="893427"/>
            <a:ext cx="2905500" cy="1173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57894"/>
              <a:buNone/>
            </a:pPr>
            <a:r>
              <a:rPr lang="pl-PL" sz="2000" dirty="0" smtClean="0"/>
              <a:t>Właściciele firm zwracają uwagę na </a:t>
            </a:r>
            <a:r>
              <a:rPr lang="pl-PL" sz="2000" b="1" dirty="0" smtClean="0"/>
              <a:t>zysk</a:t>
            </a:r>
            <a:r>
              <a:rPr lang="pl-PL" sz="2000" dirty="0" smtClean="0"/>
              <a:t> i </a:t>
            </a:r>
            <a:r>
              <a:rPr lang="pl-PL" sz="2000" b="1" dirty="0" smtClean="0"/>
              <a:t>wydajność.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689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17623" b="18778"/>
          <a:stretch/>
        </p:blipFill>
        <p:spPr bwMode="auto">
          <a:xfrm flipH="1">
            <a:off x="-1" y="6439"/>
            <a:ext cx="6710679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Dynamic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zne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 raportowanie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produ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>kcji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D946746-EE98-4B91-BBCE-4E13FC812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77799"/>
            <a:ext cx="8107447" cy="389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err="1" smtClean="0">
                <a:ea typeface="ＭＳ Ｐゴシック" charset="0"/>
              </a:rPr>
              <a:t>Automa</a:t>
            </a:r>
            <a:r>
              <a:rPr lang="pl-PL" b="1" dirty="0" err="1" smtClean="0">
                <a:ea typeface="ＭＳ Ｐゴシック" charset="0"/>
              </a:rPr>
              <a:t>tyzacja</a:t>
            </a:r>
            <a:endParaRPr lang="en-US" b="1" dirty="0">
              <a:ea typeface="ＭＳ Ｐゴシック" charset="0"/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idx="1"/>
          </p:nvPr>
        </p:nvSpPr>
        <p:spPr>
          <a:xfrm>
            <a:off x="460375" y="968375"/>
            <a:ext cx="7466665" cy="362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a typeface="ＭＳ Ｐゴシック" charset="0"/>
              </a:rPr>
              <a:t>Do czego służy automatyzacja w </a:t>
            </a:r>
            <a:r>
              <a:rPr lang="en-US" sz="2400" dirty="0">
                <a:ea typeface="ＭＳ Ｐゴシック" charset="0"/>
              </a:rPr>
              <a:t>RIP</a:t>
            </a:r>
            <a:r>
              <a:rPr lang="pl-PL" sz="2400" dirty="0" err="1">
                <a:ea typeface="ＭＳ Ｐゴシック" charset="0"/>
              </a:rPr>
              <a:t>ie</a:t>
            </a:r>
            <a:r>
              <a:rPr lang="en-US" sz="2400" dirty="0">
                <a:ea typeface="ＭＳ Ｐゴシック" charset="0"/>
              </a:rPr>
              <a:t>?</a:t>
            </a:r>
          </a:p>
          <a:p>
            <a:pPr marL="0" indent="0">
              <a:buNone/>
            </a:pPr>
            <a:endParaRPr lang="en-US" sz="2400" dirty="0">
              <a:ea typeface="ＭＳ Ｐゴシック" charset="0"/>
            </a:endParaRPr>
          </a:p>
          <a:p>
            <a:pPr marL="0" indent="0" algn="ctr">
              <a:buNone/>
            </a:pPr>
            <a:r>
              <a:rPr lang="pl-PL" sz="2400" b="1" dirty="0">
                <a:ea typeface="ＭＳ Ｐゴシック" charset="0"/>
              </a:rPr>
              <a:t>Oszczędność czasu i </a:t>
            </a:r>
            <a:r>
              <a:rPr lang="pl-PL" sz="2400" b="1" dirty="0" smtClean="0">
                <a:ea typeface="ＭＳ Ｐゴシック" charset="0"/>
              </a:rPr>
              <a:t>mniej </a:t>
            </a:r>
            <a:r>
              <a:rPr lang="pl-PL" sz="2400" b="1" dirty="0">
                <a:ea typeface="ＭＳ Ｐゴシック" charset="0"/>
              </a:rPr>
              <a:t>błędów</a:t>
            </a:r>
            <a:r>
              <a:rPr lang="en-US" sz="2400" b="1" dirty="0">
                <a:ea typeface="ＭＳ Ｐゴシック" charset="0"/>
              </a:rPr>
              <a:t>!</a:t>
            </a:r>
          </a:p>
          <a:p>
            <a:pPr marL="0" indent="0" algn="ctr">
              <a:buNone/>
            </a:pPr>
            <a:endParaRPr lang="en-US" sz="2400" b="1" dirty="0">
              <a:ea typeface="ＭＳ Ｐゴシック" charset="0"/>
            </a:endParaRPr>
          </a:p>
          <a:p>
            <a:pPr marL="0" indent="0">
              <a:buNone/>
            </a:pPr>
            <a:r>
              <a:rPr lang="pl-PL" sz="2400" dirty="0">
                <a:ea typeface="ＭＳ Ｐゴシック" charset="0"/>
              </a:rPr>
              <a:t>W</a:t>
            </a:r>
            <a:r>
              <a:rPr lang="en-US" sz="2400" dirty="0">
                <a:ea typeface="ＭＳ Ｐゴシック" charset="0"/>
              </a:rPr>
              <a:t> ONYX </a:t>
            </a:r>
            <a:r>
              <a:rPr lang="pl-PL" sz="2400" dirty="0">
                <a:ea typeface="ＭＳ Ｐゴシック" charset="0"/>
              </a:rPr>
              <a:t>jest to możliwe za pomocą:</a:t>
            </a:r>
            <a:endParaRPr lang="en-US" sz="2400" dirty="0">
              <a:ea typeface="ＭＳ Ｐゴシック" charset="0"/>
            </a:endParaRPr>
          </a:p>
          <a:p>
            <a:r>
              <a:rPr lang="pl-PL" sz="2400" dirty="0">
                <a:ea typeface="ＭＳ Ｐゴシック" charset="0"/>
              </a:rPr>
              <a:t>Zestawów </a:t>
            </a:r>
            <a:r>
              <a:rPr lang="en-US" sz="2400" dirty="0">
                <a:ea typeface="ＭＳ Ｐゴシック" charset="0"/>
              </a:rPr>
              <a:t>Quicksets</a:t>
            </a:r>
          </a:p>
          <a:p>
            <a:r>
              <a:rPr lang="en-US" sz="2400" dirty="0">
                <a:ea typeface="ＭＳ Ｐゴシック" charset="0"/>
              </a:rPr>
              <a:t>ONYX Connect</a:t>
            </a:r>
          </a:p>
          <a:p>
            <a:r>
              <a:rPr lang="en-US" sz="2400" dirty="0">
                <a:ea typeface="ＭＳ Ｐゴシック" charset="0"/>
              </a:rPr>
              <a:t>ONYX </a:t>
            </a:r>
            <a:r>
              <a:rPr lang="en-US" sz="2400" dirty="0" err="1">
                <a:ea typeface="ＭＳ Ｐゴシック" charset="0"/>
              </a:rPr>
              <a:t>Enfocus</a:t>
            </a:r>
            <a:r>
              <a:rPr lang="en-US" sz="2400" dirty="0">
                <a:ea typeface="ＭＳ Ｐゴシック" charset="0"/>
              </a:rPr>
              <a:t> Switch Connector</a:t>
            </a:r>
          </a:p>
          <a:p>
            <a:pPr eaLnBrk="1" hangingPunct="1"/>
            <a:endParaRPr lang="en-US" sz="2400" dirty="0">
              <a:ea typeface="ＭＳ Ｐゴシック" charset="0"/>
            </a:endParaRPr>
          </a:p>
        </p:txBody>
      </p:sp>
      <p:pic>
        <p:nvPicPr>
          <p:cNvPr id="4" name="Shape 470">
            <a:extLst>
              <a:ext uri="{FF2B5EF4-FFF2-40B4-BE49-F238E27FC236}">
                <a16:creationId xmlns:a16="http://schemas.microsoft.com/office/drawing/2014/main" xmlns="" id="{9E97D0A0-11D4-4946-AE7E-CD47D34FC37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4378" y="3552602"/>
            <a:ext cx="1889182" cy="3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87">
            <a:extLst>
              <a:ext uri="{FF2B5EF4-FFF2-40B4-BE49-F238E27FC236}">
                <a16:creationId xmlns:a16="http://schemas.microsoft.com/office/drawing/2014/main" xmlns="" id="{F74E2DE0-B44A-4541-BAC2-9AB481B850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4378" y="4144937"/>
            <a:ext cx="2637533" cy="452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1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ea typeface="ＭＳ Ｐゴシック" charset="0"/>
              </a:rPr>
              <a:t>Automat</a:t>
            </a:r>
            <a:r>
              <a:rPr lang="pl-PL" b="1" dirty="0" err="1" smtClean="0">
                <a:ea typeface="ＭＳ Ｐゴシック" charset="0"/>
              </a:rPr>
              <a:t>yzacja</a:t>
            </a:r>
            <a:r>
              <a:rPr lang="pl-PL" b="1" dirty="0" smtClean="0">
                <a:ea typeface="ＭＳ Ｐゴシック" charset="0"/>
              </a:rPr>
              <a:t> </a:t>
            </a:r>
            <a:r>
              <a:rPr lang="en-US" b="1" dirty="0" smtClean="0">
                <a:ea typeface="ＭＳ Ｐゴシック" charset="0"/>
              </a:rPr>
              <a:t>–</a:t>
            </a:r>
            <a:r>
              <a:rPr lang="pl-PL" b="1" dirty="0" smtClean="0">
                <a:ea typeface="ＭＳ Ｐゴシック" charset="0"/>
              </a:rPr>
              <a:t> Podstawowe zestawy </a:t>
            </a:r>
            <a:r>
              <a:rPr lang="en-US" b="1" dirty="0" smtClean="0">
                <a:ea typeface="ＭＳ Ｐゴシック" charset="0"/>
              </a:rPr>
              <a:t>Quickset</a:t>
            </a:r>
            <a:endParaRPr lang="en-US" b="1" dirty="0">
              <a:ea typeface="ＭＳ Ｐゴシック" charset="0"/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idx="1"/>
          </p:nvPr>
        </p:nvSpPr>
        <p:spPr>
          <a:xfrm>
            <a:off x="460376" y="968375"/>
            <a:ext cx="8226424" cy="362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ea typeface="ＭＳ Ｐゴシック" charset="0"/>
              </a:rPr>
              <a:t>Czym są Podstawowe zestawy </a:t>
            </a:r>
            <a:r>
              <a:rPr lang="en-US" sz="2400" dirty="0" smtClean="0">
                <a:ea typeface="ＭＳ Ｐゴシック" charset="0"/>
              </a:rPr>
              <a:t>Quickset</a:t>
            </a:r>
            <a:r>
              <a:rPr lang="pl-PL" sz="2400" dirty="0" smtClean="0">
                <a:ea typeface="ＭＳ Ｐゴシック" charset="0"/>
              </a:rPr>
              <a:t> (zestawy podręczne)</a:t>
            </a:r>
            <a:r>
              <a:rPr lang="en-US" sz="2400" dirty="0" smtClean="0">
                <a:ea typeface="ＭＳ Ｐゴシック" charset="0"/>
              </a:rPr>
              <a:t>?</a:t>
            </a:r>
            <a:endParaRPr lang="en-US" sz="2400" dirty="0">
              <a:ea typeface="ＭＳ Ｐゴシック" charset="0"/>
            </a:endParaRPr>
          </a:p>
          <a:p>
            <a:pPr marL="0" indent="0">
              <a:buNone/>
            </a:pPr>
            <a:endParaRPr lang="en-US" sz="2400" dirty="0">
              <a:ea typeface="ＭＳ Ｐゴシック" charset="0"/>
            </a:endParaRPr>
          </a:p>
          <a:p>
            <a:pPr marL="0" indent="0">
              <a:buNone/>
            </a:pPr>
            <a:r>
              <a:rPr lang="pl-PL" sz="2400" dirty="0">
                <a:ea typeface="ＭＳ Ｐゴシック" charset="0"/>
              </a:rPr>
              <a:t>Podstawowe zestawy </a:t>
            </a:r>
            <a:r>
              <a:rPr lang="en-US" sz="2400" dirty="0">
                <a:ea typeface="ＭＳ Ｐゴシック" charset="0"/>
              </a:rPr>
              <a:t>Quickset </a:t>
            </a:r>
            <a:r>
              <a:rPr lang="pl-PL" sz="2400" dirty="0" smtClean="0">
                <a:ea typeface="ＭＳ Ｐゴシック" charset="0"/>
              </a:rPr>
              <a:t>to predefiniowane szablony ustawień druku, które można zastosować do wybranych plików graficznych.</a:t>
            </a:r>
            <a:endParaRPr lang="en-US" sz="2400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854E04B-E94C-4287-B306-8D3248D08F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92" y="20440"/>
            <a:ext cx="3833332" cy="4773706"/>
          </a:xfrm>
          <a:prstGeom prst="rect">
            <a:avLst/>
          </a:prstGeom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008"/>
            <a:ext cx="8229600" cy="749808"/>
          </a:xfrm>
        </p:spPr>
        <p:txBody>
          <a:bodyPr>
            <a:normAutofit/>
          </a:bodyPr>
          <a:lstStyle/>
          <a:p>
            <a:pPr defTabSz="408141" eaLnBrk="1" hangingPunct="1"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Quicksets</a:t>
            </a:r>
          </a:p>
        </p:txBody>
      </p:sp>
      <p:sp>
        <p:nvSpPr>
          <p:cNvPr id="196611" name="Rectangle 3"/>
          <p:cNvSpPr>
            <a:spLocks noGrp="1"/>
          </p:cNvSpPr>
          <p:nvPr>
            <p:ph type="body" sz="half" idx="1"/>
          </p:nvPr>
        </p:nvSpPr>
        <p:spPr>
          <a:xfrm>
            <a:off x="106999" y="813816"/>
            <a:ext cx="2581275" cy="4194048"/>
          </a:xfrm>
        </p:spPr>
        <p:txBody>
          <a:bodyPr>
            <a:normAutofit/>
          </a:bodyPr>
          <a:lstStyle/>
          <a:p>
            <a:pPr marL="173038" indent="-173038"/>
            <a:endParaRPr lang="en-GB" sz="11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73038" indent="-173038"/>
            <a:r>
              <a:rPr lang="pl-PL" sz="1200" b="1" dirty="0" smtClean="0">
                <a:ea typeface="ＭＳ Ｐゴシック" charset="0"/>
              </a:rPr>
              <a:t>Ustawienia podstawowe</a:t>
            </a:r>
            <a:endParaRPr lang="en-GB" sz="1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3088" lvl="2" indent="-173038"/>
            <a:r>
              <a:rPr lang="en-GB" sz="12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Media</a:t>
            </a:r>
          </a:p>
          <a:p>
            <a:pPr marL="573088" lvl="2" indent="-173038"/>
            <a:r>
              <a:rPr lang="en-GB" sz="12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</a:t>
            </a:r>
            <a:r>
              <a:rPr lang="pl-PL" sz="1200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ozdzielczość</a:t>
            </a:r>
            <a:endParaRPr lang="en-GB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3088" lvl="2" indent="-173038"/>
            <a:r>
              <a:rPr lang="pl-PL" sz="12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Zarządzanie Kolorem</a:t>
            </a:r>
            <a:endParaRPr lang="en-GB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3088" lvl="2" indent="-173038"/>
            <a:r>
              <a:rPr lang="pl-PL" sz="1200" dirty="0" smtClean="0">
                <a:ea typeface="ＭＳ Ｐゴシック" charset="0"/>
              </a:rPr>
              <a:t>Wymiary</a:t>
            </a:r>
            <a:endParaRPr lang="en-GB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3088" lvl="2" indent="-173038"/>
            <a:r>
              <a:rPr lang="en-GB" sz="12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</a:t>
            </a:r>
            <a:r>
              <a:rPr lang="pl-PL" sz="1200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cje</a:t>
            </a:r>
            <a:r>
              <a:rPr lang="pl-PL" sz="12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cięcia</a:t>
            </a:r>
            <a:endParaRPr lang="en-GB" sz="12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73038" indent="-173038"/>
            <a:endParaRPr lang="en-GB" sz="11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73038" indent="-173038"/>
            <a:r>
              <a:rPr lang="pl-PL" sz="1200" b="1" dirty="0" smtClean="0">
                <a:ea typeface="ＭＳ Ｐゴシック" charset="0"/>
              </a:rPr>
              <a:t>Ustawienia zaawansowane</a:t>
            </a:r>
            <a:endParaRPr lang="en-GB" sz="12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Gotowy do wydruku</a:t>
            </a:r>
            <a:endParaRPr lang="en-GB" sz="1100" dirty="0">
              <a:ea typeface="ＭＳ Ｐゴシック" charset="0"/>
            </a:endParaRPr>
          </a:p>
          <a:p>
            <a:pPr marL="573088" lvl="2" indent="-173038"/>
            <a:r>
              <a:rPr lang="pl-PL" sz="1100" dirty="0" err="1" smtClean="0">
                <a:ea typeface="ＭＳ Ｐゴシック" charset="0"/>
              </a:rPr>
              <a:t>Panelowanie</a:t>
            </a:r>
            <a:r>
              <a:rPr lang="pl-PL" sz="1100" dirty="0" smtClean="0">
                <a:ea typeface="ＭＳ Ｐゴシック" charset="0"/>
              </a:rPr>
              <a:t> </a:t>
            </a:r>
            <a:endParaRPr lang="en-GB" sz="1100" dirty="0">
              <a:ea typeface="ＭＳ Ｐゴシック" charset="0"/>
            </a:endParaRP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Znaczniki cięcia</a:t>
            </a:r>
            <a:endParaRPr lang="en-GB" sz="1100" dirty="0">
              <a:ea typeface="ＭＳ Ｐゴシック" charset="0"/>
            </a:endParaRP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Spady </a:t>
            </a:r>
            <a:endParaRPr lang="en-GB" sz="1100" dirty="0">
              <a:ea typeface="ＭＳ Ｐゴシック" charset="0"/>
            </a:endParaRP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Oczka </a:t>
            </a:r>
            <a:endParaRPr lang="en-GB" sz="1100" dirty="0">
              <a:ea typeface="ＭＳ Ｐゴシック" charset="0"/>
            </a:endParaRP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Ustawienia plików postscriptowych</a:t>
            </a:r>
            <a:endParaRPr lang="en-GB" sz="1100" dirty="0">
              <a:ea typeface="ＭＳ Ｐゴシック" charset="0"/>
            </a:endParaRP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Korekcja Kolorów </a:t>
            </a:r>
            <a:endParaRPr lang="en-GB" sz="1100" dirty="0">
              <a:ea typeface="ＭＳ Ｐゴシック" charset="0"/>
            </a:endParaRP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Etykiety</a:t>
            </a:r>
          </a:p>
          <a:p>
            <a:pPr marL="573088" lvl="2" indent="-173038"/>
            <a:r>
              <a:rPr lang="pl-PL" sz="1100" dirty="0" smtClean="0">
                <a:ea typeface="ＭＳ Ｐゴシック" charset="0"/>
              </a:rPr>
              <a:t>Znaczniki </a:t>
            </a:r>
            <a:r>
              <a:rPr lang="pl-PL" sz="1100" dirty="0" smtClean="0">
                <a:ea typeface="ＭＳ Ｐゴシック" charset="0"/>
              </a:rPr>
              <a:t>Szycia</a:t>
            </a:r>
            <a:endParaRPr lang="en-GB" sz="1100" dirty="0"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0681" y="4508695"/>
            <a:ext cx="539036" cy="182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A940E-3D1F-41E4-89E7-3C90A78E0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324" y="2566940"/>
            <a:ext cx="2831477" cy="212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89CEF9-4A79-4FA0-B366-F68FAE420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678" y="170371"/>
            <a:ext cx="3745340" cy="4601275"/>
          </a:xfrm>
          <a:prstGeom prst="rect">
            <a:avLst/>
          </a:prstGeom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89" y="149179"/>
            <a:ext cx="8229023" cy="536832"/>
          </a:xfrm>
        </p:spPr>
        <p:txBody>
          <a:bodyPr>
            <a:noAutofit/>
          </a:bodyPr>
          <a:lstStyle/>
          <a:p>
            <a:pPr defTabSz="408141" eaLnBrk="1" hangingPunct="1">
              <a:defRPr/>
            </a:pPr>
            <a:r>
              <a:rPr lang="pl-PL" b="1" dirty="0" smtClean="0"/>
              <a:t>Katalog Sieciowy </a:t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en-US" b="1" dirty="0" smtClean="0"/>
              <a:t>Hot Folder</a:t>
            </a:r>
            <a:r>
              <a:rPr lang="pl-PL" b="1" dirty="0" smtClean="0"/>
              <a:t>)</a:t>
            </a:r>
            <a:endParaRPr lang="en-US" b="1" dirty="0"/>
          </a:p>
        </p:txBody>
      </p:sp>
      <p:sp>
        <p:nvSpPr>
          <p:cNvPr id="1627140" name="Rectangle 4"/>
          <p:cNvSpPr>
            <a:spLocks noChangeArrowheads="1"/>
          </p:cNvSpPr>
          <p:nvPr/>
        </p:nvSpPr>
        <p:spPr bwMode="auto">
          <a:xfrm>
            <a:off x="164717" y="1077270"/>
            <a:ext cx="3962977" cy="360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28" tIns="40814" rIns="81628" bIns="40814"/>
          <a:lstStyle/>
          <a:p>
            <a:pPr marL="285750" indent="-285750" algn="l">
              <a:spcBef>
                <a:spcPct val="20000"/>
              </a:spcBef>
              <a:buFont typeface="Arial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Katalog sieciowy tworzy się po utworzeniu zestawu podstawowego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pl-PL" dirty="0" err="1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omyślny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zestaw podstawowy: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\Onyx12\Input\(your printer)\</a:t>
            </a:r>
          </a:p>
          <a:p>
            <a:pPr marL="285750" indent="-285750" algn="l">
              <a:spcBef>
                <a:spcPct val="20000"/>
              </a:spcBef>
              <a:buFont typeface="Arial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Wszystkie zestawy podstawowe znajdują się w tej lokalizacji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85750" indent="-285750" algn="l">
              <a:spcBef>
                <a:spcPct val="20000"/>
              </a:spcBef>
              <a:buFont typeface="Arial"/>
              <a:buChar char="•"/>
              <a:defRPr/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 usunięciu zestawu podstawowego, katalog sieciowy jest automatycznie usuwany.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l"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E8101B-9546-4B05-B135-F428CD117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209" y="427191"/>
            <a:ext cx="3048795" cy="3821212"/>
          </a:xfrm>
          <a:prstGeom prst="rect">
            <a:avLst/>
          </a:prstGeom>
        </p:spPr>
      </p:pic>
      <p:sp>
        <p:nvSpPr>
          <p:cNvPr id="188424" name="Rectangle 9"/>
          <p:cNvSpPr>
            <a:spLocks noChangeArrowheads="1"/>
          </p:cNvSpPr>
          <p:nvPr/>
        </p:nvSpPr>
        <p:spPr bwMode="auto">
          <a:xfrm>
            <a:off x="4949215" y="1768326"/>
            <a:ext cx="914977" cy="115211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28" tIns="40814" rIns="81628" bIns="40814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xmlns="" id="{F4348A64-CC62-4731-BEAB-C9DEBDB0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787" y="2799159"/>
            <a:ext cx="914977" cy="115211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28" tIns="40814" rIns="81628" bIns="40814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  <a:stCxn id="188424" idx="3"/>
          </p:cNvCxnSpPr>
          <p:nvPr/>
        </p:nvCxnSpPr>
        <p:spPr bwMode="auto">
          <a:xfrm>
            <a:off x="5864192" y="1825932"/>
            <a:ext cx="1116746" cy="97322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CEC283-E546-487A-AA27-604300975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1286" y="4099176"/>
            <a:ext cx="3176625" cy="591746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6831106" y="2925693"/>
            <a:ext cx="215962" cy="1482841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2C4B9695-17F8-4BE6-9671-2021244DB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450" y="4431353"/>
            <a:ext cx="914977" cy="115211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28" tIns="40814" rIns="81628" bIns="40814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4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charset="0"/>
              </a:rPr>
              <a:t>QNYX</a:t>
            </a:r>
            <a:r>
              <a:rPr lang="pl-PL" b="1" dirty="0" smtClean="0">
                <a:ea typeface="ＭＳ Ｐゴシック" charset="0"/>
              </a:rPr>
              <a:t>:</a:t>
            </a:r>
            <a:r>
              <a:rPr lang="en-US" b="1" dirty="0" smtClean="0">
                <a:ea typeface="ＭＳ Ｐゴシック" charset="0"/>
              </a:rPr>
              <a:t> </a:t>
            </a:r>
            <a:r>
              <a:rPr lang="pl-PL" b="1" dirty="0" smtClean="0">
                <a:ea typeface="ＭＳ Ｐゴシック" charset="0"/>
              </a:rPr>
              <a:t>CECHY UNIKATOWE</a:t>
            </a:r>
            <a:endParaRPr lang="en-US" b="1" dirty="0">
              <a:ea typeface="ＭＳ Ｐゴシック" charset="0"/>
            </a:endParaRPr>
          </a:p>
        </p:txBody>
      </p:sp>
      <p:sp>
        <p:nvSpPr>
          <p:cNvPr id="198659" name="Rectangle 3"/>
          <p:cNvSpPr>
            <a:spLocks noGrp="1"/>
          </p:cNvSpPr>
          <p:nvPr>
            <p:ph idx="1"/>
          </p:nvPr>
        </p:nvSpPr>
        <p:spPr>
          <a:xfrm>
            <a:off x="460376" y="968375"/>
            <a:ext cx="8226424" cy="3625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ea typeface="ＭＳ Ｐゴシック" charset="0"/>
              </a:rPr>
              <a:t>Cecha</a:t>
            </a:r>
            <a:r>
              <a:rPr lang="en-US" sz="1800" dirty="0" smtClean="0">
                <a:ea typeface="ＭＳ Ｐゴシック" charset="0"/>
              </a:rPr>
              <a:t>:</a:t>
            </a:r>
            <a:r>
              <a:rPr lang="pl-PL" sz="1800" dirty="0" smtClean="0">
                <a:ea typeface="ＭＳ Ｐゴシック" charset="0"/>
              </a:rPr>
              <a:t> Wiele jednoczesnych procesów RIP dla więcej niż 1 pliku</a:t>
            </a:r>
          </a:p>
          <a:p>
            <a:pPr marL="0" indent="0">
              <a:buNone/>
            </a:pPr>
            <a:r>
              <a:rPr lang="pl-PL" sz="1800" b="1" dirty="0" smtClean="0">
                <a:ea typeface="ＭＳ Ｐゴシック" charset="0"/>
              </a:rPr>
              <a:t>Efekt</a:t>
            </a:r>
            <a:r>
              <a:rPr lang="en-US" sz="1800" dirty="0" smtClean="0">
                <a:ea typeface="ＭＳ Ｐゴシック" charset="0"/>
              </a:rPr>
              <a:t>:</a:t>
            </a:r>
            <a:r>
              <a:rPr lang="pl-PL" sz="1800" dirty="0" smtClean="0">
                <a:ea typeface="ＭＳ Ｐゴシック" charset="0"/>
              </a:rPr>
              <a:t> Szybsze przetwarzanie przekłada się na większą wydajność</a:t>
            </a: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pl-PL" sz="1800" b="1" dirty="0" smtClean="0">
                <a:ea typeface="ＭＳ Ｐゴシック" charset="0"/>
              </a:rPr>
              <a:t>Cecha</a:t>
            </a:r>
            <a:r>
              <a:rPr lang="en-US" sz="1800" dirty="0" smtClean="0">
                <a:ea typeface="ＭＳ Ｐゴシック" charset="0"/>
              </a:rPr>
              <a:t>: </a:t>
            </a:r>
            <a:r>
              <a:rPr lang="pl-PL" sz="1800" dirty="0">
                <a:ea typeface="ＭＳ Ｐゴシック" charset="0"/>
              </a:rPr>
              <a:t>M</a:t>
            </a:r>
            <a:r>
              <a:rPr lang="pl-PL" sz="1800" dirty="0" smtClean="0">
                <a:ea typeface="ＭＳ Ｐゴシック" charset="0"/>
              </a:rPr>
              <a:t>ożliwość rozbudowy</a:t>
            </a: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pl-PL" sz="1800" b="1" dirty="0" smtClean="0">
                <a:ea typeface="ＭＳ Ｐゴシック" charset="0"/>
              </a:rPr>
              <a:t>Efekt</a:t>
            </a:r>
            <a:r>
              <a:rPr lang="en-US" sz="1800" dirty="0" smtClean="0">
                <a:ea typeface="ＭＳ Ｐゴシック" charset="0"/>
              </a:rPr>
              <a:t>: </a:t>
            </a:r>
            <a:r>
              <a:rPr lang="pl-PL" sz="1800" dirty="0" smtClean="0">
                <a:ea typeface="ＭＳ Ｐゴシック" charset="0"/>
              </a:rPr>
              <a:t>Kiedy potrzeba więcej mocy przerobowej, w prosty sposób można dodać </a:t>
            </a:r>
            <a:r>
              <a:rPr lang="en-US" sz="1800" dirty="0" smtClean="0">
                <a:ea typeface="ＭＳ Ｐゴシック" charset="0"/>
              </a:rPr>
              <a:t>RIP, </a:t>
            </a:r>
            <a:r>
              <a:rPr lang="pl-PL" sz="1800" dirty="0" smtClean="0">
                <a:ea typeface="ＭＳ Ｐゴシック" charset="0"/>
              </a:rPr>
              <a:t>dodatkową drukarkę, edytor zleceń (</a:t>
            </a:r>
            <a:r>
              <a:rPr lang="en-US" sz="1800" dirty="0" smtClean="0">
                <a:ea typeface="ＭＳ Ｐゴシック" charset="0"/>
              </a:rPr>
              <a:t>Job Editor</a:t>
            </a:r>
            <a:r>
              <a:rPr lang="pl-PL" sz="1800" dirty="0" smtClean="0">
                <a:ea typeface="ＭＳ Ｐゴシック" charset="0"/>
              </a:rPr>
              <a:t>)</a:t>
            </a: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pl-PL" sz="1800" b="1" dirty="0" smtClean="0">
                <a:ea typeface="ＭＳ Ｐゴシック" charset="0"/>
              </a:rPr>
              <a:t>Cecha</a:t>
            </a:r>
            <a:r>
              <a:rPr lang="en-US" sz="1800" dirty="0" smtClean="0">
                <a:ea typeface="ＭＳ Ｐゴシック" charset="0"/>
              </a:rPr>
              <a:t>: </a:t>
            </a:r>
            <a:r>
              <a:rPr lang="pl-PL" sz="1800" dirty="0" smtClean="0">
                <a:ea typeface="ＭＳ Ｐゴシック" charset="0"/>
              </a:rPr>
              <a:t>Typy połączeń</a:t>
            </a: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pl-PL" sz="1800" b="1" dirty="0" smtClean="0">
                <a:ea typeface="ＭＳ Ｐゴシック" charset="0"/>
              </a:rPr>
              <a:t>Efekt</a:t>
            </a:r>
            <a:r>
              <a:rPr lang="en-US" sz="1800" dirty="0" smtClean="0">
                <a:ea typeface="ＭＳ Ｐゴシック" charset="0"/>
              </a:rPr>
              <a:t>: </a:t>
            </a:r>
            <a:r>
              <a:rPr lang="pl-PL" sz="1800" dirty="0" smtClean="0">
                <a:ea typeface="ＭＳ Ｐゴシック" charset="0"/>
              </a:rPr>
              <a:t>Wspieramy również urządzenia USB</a:t>
            </a: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pl-PL" sz="1800" b="1" dirty="0" smtClean="0">
                <a:ea typeface="ＭＳ Ｐゴシック" charset="0"/>
              </a:rPr>
              <a:t>Cecha</a:t>
            </a:r>
            <a:r>
              <a:rPr lang="en-US" sz="1800" dirty="0" smtClean="0">
                <a:ea typeface="ＭＳ Ｐゴシック" charset="0"/>
              </a:rPr>
              <a:t>: </a:t>
            </a:r>
            <a:r>
              <a:rPr lang="pl-PL" sz="1800" dirty="0" smtClean="0">
                <a:ea typeface="ＭＳ Ｐゴシック" charset="0"/>
              </a:rPr>
              <a:t>Obsługa </a:t>
            </a:r>
            <a:r>
              <a:rPr lang="pl-PL" sz="1800" dirty="0" smtClean="0">
                <a:ea typeface="ＭＳ Ｐゴシック" charset="0"/>
              </a:rPr>
              <a:t>oprogramowania</a:t>
            </a:r>
            <a:r>
              <a:rPr lang="en-US" sz="1800" dirty="0" smtClean="0">
                <a:ea typeface="ＭＳ Ｐゴシック" charset="0"/>
              </a:rPr>
              <a:t> </a:t>
            </a:r>
            <a:r>
              <a:rPr lang="en-US" sz="1800" dirty="0">
                <a:ea typeface="ＭＳ Ｐゴシック" charset="0"/>
              </a:rPr>
              <a:t>ONYX </a:t>
            </a:r>
            <a:r>
              <a:rPr lang="pl-PL" sz="1800" dirty="0" smtClean="0">
                <a:ea typeface="ＭＳ Ｐゴシック" charset="0"/>
              </a:rPr>
              <a:t>jest łatwa</a:t>
            </a:r>
            <a:endParaRPr lang="en-US" sz="1800" dirty="0">
              <a:ea typeface="ＭＳ Ｐゴシック" charset="0"/>
            </a:endParaRPr>
          </a:p>
          <a:p>
            <a:pPr marL="0" indent="0" eaLnBrk="1" hangingPunct="1">
              <a:buNone/>
            </a:pPr>
            <a:r>
              <a:rPr lang="pl-PL" sz="1800" b="1" dirty="0" smtClean="0">
                <a:ea typeface="ＭＳ Ｐゴシック" charset="0"/>
              </a:rPr>
              <a:t>Efekt</a:t>
            </a:r>
            <a:r>
              <a:rPr lang="en-US" sz="1800" dirty="0" smtClean="0">
                <a:ea typeface="ＭＳ Ｐゴシック" charset="0"/>
              </a:rPr>
              <a:t>: </a:t>
            </a:r>
            <a:r>
              <a:rPr lang="pl-PL" sz="1800" dirty="0">
                <a:ea typeface="ＭＳ Ｐゴシック" charset="0"/>
              </a:rPr>
              <a:t>Z</a:t>
            </a:r>
            <a:r>
              <a:rPr lang="pl-PL" sz="1800" dirty="0" smtClean="0">
                <a:ea typeface="ＭＳ Ｐゴシック" charset="0"/>
              </a:rPr>
              <a:t>aktualizowana licencja jest kompatybilna ze starszymi wersjami</a:t>
            </a:r>
            <a:r>
              <a:rPr lang="en-US" sz="1800" dirty="0" smtClean="0">
                <a:ea typeface="ＭＳ Ｐゴシック" charset="0"/>
              </a:rPr>
              <a:t>, </a:t>
            </a:r>
            <a:r>
              <a:rPr lang="pl-PL" sz="1800" dirty="0" smtClean="0">
                <a:ea typeface="ＭＳ Ｐゴシック" charset="0"/>
              </a:rPr>
              <a:t>w razie potrzeby można wciąż </a:t>
            </a:r>
            <a:r>
              <a:rPr lang="en-US" sz="1800" dirty="0" smtClean="0">
                <a:ea typeface="ＭＳ Ｐゴシック" charset="0"/>
              </a:rPr>
              <a:t>u</a:t>
            </a:r>
            <a:r>
              <a:rPr lang="pl-PL" sz="1800" dirty="0" err="1">
                <a:ea typeface="ＭＳ Ｐゴシック" charset="0"/>
              </a:rPr>
              <a:t>ż</a:t>
            </a:r>
            <a:r>
              <a:rPr lang="pl-PL" sz="1800" dirty="0" err="1" smtClean="0">
                <a:ea typeface="ＭＳ Ｐゴシック" charset="0"/>
              </a:rPr>
              <a:t>ywać</a:t>
            </a:r>
            <a:r>
              <a:rPr lang="pl-PL" sz="1800" dirty="0" smtClean="0">
                <a:ea typeface="ＭＳ Ｐゴシック" charset="0"/>
              </a:rPr>
              <a:t> starszej wersji</a:t>
            </a:r>
            <a:r>
              <a:rPr lang="en-US" sz="1800" dirty="0" smtClean="0">
                <a:ea typeface="ＭＳ Ｐゴシック" charset="0"/>
              </a:rPr>
              <a:t>. </a:t>
            </a:r>
            <a:r>
              <a:rPr lang="pl-PL" sz="1800" dirty="0" smtClean="0">
                <a:ea typeface="ＭＳ Ｐゴシック" charset="0"/>
              </a:rPr>
              <a:t>Łatwe przełączanie pomiędzy dwoma wersjami</a:t>
            </a:r>
            <a:endParaRPr lang="en-US" sz="1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675"/>
            <a:ext cx="8686800" cy="750888"/>
          </a:xfrm>
        </p:spPr>
        <p:txBody>
          <a:bodyPr>
            <a:noAutofit/>
          </a:bodyPr>
          <a:lstStyle/>
          <a:p>
            <a:pPr lvl="0" eaLnBrk="0" hangingPunct="0"/>
            <a:r>
              <a:rPr lang="en-US" altLang="en-US" dirty="0"/>
              <a:t>ONYX Hub </a:t>
            </a:r>
            <a:r>
              <a:rPr lang="pl-PL" altLang="en-US" dirty="0" smtClean="0"/>
              <a:t>zwiększa zyskowność w </a:t>
            </a:r>
            <a:r>
              <a:rPr lang="en-US" altLang="en-US" dirty="0" smtClean="0"/>
              <a:t>Dr</a:t>
            </a:r>
            <a:r>
              <a:rPr lang="en-US" altLang="en-US" dirty="0"/>
              <a:t>. Sticker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DF061C-ADD9-4A4D-BF88-A0221D19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464646"/>
                </a:solidFill>
              </a:rPr>
              <a:t>“</a:t>
            </a:r>
            <a:r>
              <a:rPr lang="pl-PL" altLang="en-US" sz="2000" b="1" dirty="0" smtClean="0">
                <a:solidFill>
                  <a:srgbClr val="464646"/>
                </a:solidFill>
              </a:rPr>
              <a:t>Wpływ ONYX Hub na naszą firmę jest znaczący…najbardziej uwidacznia się w rosnących zyskach</a:t>
            </a:r>
            <a:r>
              <a:rPr lang="en-US" altLang="en-US" sz="2000" b="1" dirty="0" smtClean="0">
                <a:solidFill>
                  <a:srgbClr val="464646"/>
                </a:solidFill>
              </a:rPr>
              <a:t>” </a:t>
            </a:r>
            <a:endParaRPr lang="en-US" altLang="en-US" sz="2000" b="1" dirty="0">
              <a:solidFill>
                <a:srgbClr val="464646"/>
              </a:solidFill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altLang="en-US" sz="1100" dirty="0">
              <a:solidFill>
                <a:srgbClr val="464646"/>
              </a:solidFill>
              <a:latin typeface="+mj-lt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Zawsze chcieliśmy dokładnie analizować szczegóły zleceń i zamówień, aby mieć pewność że dostarczamy naszym klientom wysokiej jakości produktów, kontrolując przy tym koszty i redukując odpady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.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Potrzebowaliśmy lepszego systemu, ale taki nie był dotychczas dostępny w naszej branży, aż do teraz.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Byliśmy bardzo podekscytowani kiedy dowiedzieliśmy się o ONYX H</a:t>
            </a:r>
            <a:r>
              <a:rPr lang="en-US" altLang="en-US" sz="1100" dirty="0" err="1" smtClean="0">
                <a:solidFill>
                  <a:srgbClr val="464646"/>
                </a:solidFill>
                <a:latin typeface="+mj-lt"/>
              </a:rPr>
              <a:t>ub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i jego możliwościach poprawy naszej wydajności i zyskowności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,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 poprzez dostarczanie nam danych niezbędnych do lepszego oszacowania zleceń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,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eliminacji wąskich gardeł produkcji, i zwiększenia zyskowności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.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Natychmiast widzimy kiedy coś idzie nie tak, określamy odpady i dokładnie wiemy, ile zarobiliśmy na każdym zleceniu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. W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 2015 roku zamiast </a:t>
            </a:r>
            <a:r>
              <a:rPr lang="pl-PL" altLang="en-US" sz="1100" dirty="0" err="1" smtClean="0">
                <a:solidFill>
                  <a:srgbClr val="464646"/>
                </a:solidFill>
                <a:latin typeface="+mj-lt"/>
              </a:rPr>
              <a:t>Caldery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 zakupiliśmy ONYX </a:t>
            </a:r>
            <a:r>
              <a:rPr lang="pl-PL" altLang="en-US" sz="1100" dirty="0" err="1" smtClean="0">
                <a:solidFill>
                  <a:srgbClr val="464646"/>
                </a:solidFill>
                <a:latin typeface="+mj-lt"/>
              </a:rPr>
              <a:t>Thrive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, produkt z rodziny 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ONYX </a:t>
            </a:r>
            <a:r>
              <a:rPr lang="en-US" altLang="en-US" sz="1100" dirty="0" err="1" smtClean="0">
                <a:solidFill>
                  <a:srgbClr val="464646"/>
                </a:solidFill>
                <a:latin typeface="+mj-lt"/>
              </a:rPr>
              <a:t>SiteSolutions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, z powodu łatwej obsługi i ustawień pomiędzy wieloma drukarkami i stacjami roboczymi używając licencji sieciowej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.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Bardzo spodobała się nam możliwość rozbudowy systemu utrzymująca produkcję w ciągłym ruchu: dodaliśmy drukarki i katalogi sieciowe – działamy szybko, w sposób zautomatyzowany, bez błędów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!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Teraz mamy ONYX 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Hub</a:t>
            </a:r>
            <a:r>
              <a:rPr lang="en-US" altLang="en-US" sz="1100" dirty="0">
                <a:solidFill>
                  <a:srgbClr val="464646"/>
                </a:solidFill>
                <a:latin typeface="+mj-lt"/>
              </a:rPr>
              <a:t>,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widzimy więcej niż kiedykolwiek wcześniej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.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Mamy całościowy pogląd na całą produkcję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,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widzimy każde zlecenie, każde zamówienie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, </a:t>
            </a:r>
            <a:r>
              <a:rPr lang="pl-PL" altLang="en-US" sz="1100" dirty="0" smtClean="0">
                <a:solidFill>
                  <a:srgbClr val="464646"/>
                </a:solidFill>
                <a:latin typeface="+mj-lt"/>
              </a:rPr>
              <a:t>każdą stację roboczą; mamy dostęp do tych danych gdziekolwiek się znajdujemy, więc wiemy dokładnie co się dzieje w mojej drukarni</a:t>
            </a:r>
            <a:r>
              <a:rPr lang="en-US" altLang="en-US" sz="1100" dirty="0" smtClean="0">
                <a:solidFill>
                  <a:srgbClr val="464646"/>
                </a:solidFill>
                <a:latin typeface="+mj-lt"/>
              </a:rPr>
              <a:t>.</a:t>
            </a:r>
            <a:endParaRPr lang="en-US" altLang="en-US" sz="1100" dirty="0">
              <a:solidFill>
                <a:srgbClr val="464646"/>
              </a:solidFill>
              <a:latin typeface="+mj-lt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endParaRPr lang="en-US" altLang="en-US" sz="1100" dirty="0">
              <a:solidFill>
                <a:srgbClr val="464646"/>
              </a:solidFill>
              <a:latin typeface="+mj-lt"/>
            </a:endParaRPr>
          </a:p>
          <a:p>
            <a:pPr marL="0" indent="0">
              <a:buNone/>
            </a:pPr>
            <a:r>
              <a:rPr lang="pl-PL" sz="1100" dirty="0" smtClean="0">
                <a:latin typeface="+mj-lt"/>
              </a:rPr>
              <a:t>Największą korzyścią wdrożenia jest dla nas to, co możemy w tej chwili zaoferować naszym klientom</a:t>
            </a:r>
            <a:r>
              <a:rPr lang="en-US" sz="1100" dirty="0" smtClean="0">
                <a:latin typeface="+mj-lt"/>
              </a:rPr>
              <a:t>. </a:t>
            </a:r>
            <a:r>
              <a:rPr lang="en-US" sz="1100" dirty="0">
                <a:latin typeface="+mj-lt"/>
              </a:rPr>
              <a:t>ONYX Thrive </a:t>
            </a:r>
            <a:r>
              <a:rPr lang="pl-PL" sz="1100" dirty="0" smtClean="0">
                <a:latin typeface="+mj-lt"/>
              </a:rPr>
              <a:t>daje nam szybkość i automatyzację procesów, więc możemy szybciej realizować zlecenia z lepszą jakością niż nasza konkurencja</a:t>
            </a:r>
            <a:r>
              <a:rPr lang="en-US" sz="1100" dirty="0" smtClean="0">
                <a:latin typeface="+mj-lt"/>
              </a:rPr>
              <a:t>; </a:t>
            </a:r>
            <a:r>
              <a:rPr lang="en-US" sz="1100" dirty="0">
                <a:latin typeface="+mj-lt"/>
              </a:rPr>
              <a:t>ONYX Hub </a:t>
            </a:r>
            <a:r>
              <a:rPr lang="pl-PL" sz="1100" dirty="0" smtClean="0">
                <a:latin typeface="+mj-lt"/>
              </a:rPr>
              <a:t>dostarcza nam narzędzi do podejmowania decyzji dotyczących cyklu produkcyjnego</a:t>
            </a:r>
            <a:r>
              <a:rPr lang="en-US" sz="1100" dirty="0" smtClean="0">
                <a:latin typeface="+mj-lt"/>
              </a:rPr>
              <a:t>, </a:t>
            </a:r>
            <a:r>
              <a:rPr lang="pl-PL" sz="1100" dirty="0" smtClean="0">
                <a:latin typeface="+mj-lt"/>
              </a:rPr>
              <a:t>szacowania zleceń. Już widzimy wzrost zysków</a:t>
            </a:r>
            <a:r>
              <a:rPr lang="en-US" sz="1100" dirty="0" smtClean="0">
                <a:latin typeface="+mj-lt"/>
              </a:rPr>
              <a:t>. </a:t>
            </a:r>
            <a:r>
              <a:rPr lang="pl-PL" sz="1100" dirty="0" smtClean="0">
                <a:latin typeface="+mj-lt"/>
              </a:rPr>
              <a:t>Zdecydowanie korzystnie odczuwamy wpływ </a:t>
            </a:r>
            <a:r>
              <a:rPr lang="en-US" sz="1100" dirty="0" smtClean="0">
                <a:latin typeface="+mj-lt"/>
              </a:rPr>
              <a:t>ONYX </a:t>
            </a:r>
            <a:r>
              <a:rPr lang="en-US" sz="1100" dirty="0">
                <a:latin typeface="+mj-lt"/>
              </a:rPr>
              <a:t>Hub </a:t>
            </a:r>
            <a:r>
              <a:rPr lang="pl-PL" sz="1100" dirty="0" smtClean="0">
                <a:latin typeface="+mj-lt"/>
              </a:rPr>
              <a:t>na naszą firmę i bardzo się cieszymy, iż ktoś nam zaoferował tego typu kompleksowe rozwiązanie</a:t>
            </a:r>
            <a:r>
              <a:rPr lang="en-US" sz="1100" dirty="0" smtClean="0">
                <a:latin typeface="+mj-lt"/>
              </a:rPr>
              <a:t>.</a:t>
            </a:r>
            <a:r>
              <a:rPr lang="en-US" sz="1100" dirty="0"/>
              <a:t/>
            </a:r>
            <a:br>
              <a:rPr lang="en-US" sz="1100" dirty="0"/>
            </a:br>
            <a:endParaRPr lang="en-US" altLang="en-US" sz="1100" dirty="0">
              <a:solidFill>
                <a:srgbClr val="464646"/>
              </a:solidFill>
              <a:latin typeface="+mj-lt"/>
            </a:endParaRPr>
          </a:p>
          <a:p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69F619B-FA2E-4ADA-BE03-759DEC77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6972"/>
            <a:ext cx="9144000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proxima-nova"/>
                <a:hlinkClick r:id="rId3"/>
              </a:rPr>
              <a:t/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proxima-nova"/>
                <a:hlinkClick r:id="rId3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latin typeface="jaf-bernina-sans"/>
            </a:endParaRPr>
          </a:p>
        </p:txBody>
      </p:sp>
    </p:spTree>
    <p:extLst>
      <p:ext uri="{BB962C8B-B14F-4D97-AF65-F5344CB8AC3E}">
        <p14:creationId xmlns:p14="http://schemas.microsoft.com/office/powerpoint/2010/main" val="14412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i="1" dirty="0"/>
              <a:t>KL </a:t>
            </a:r>
            <a:r>
              <a:rPr lang="en-US" sz="2400" b="1" i="1" dirty="0" err="1"/>
              <a:t>Druck</a:t>
            </a:r>
            <a:r>
              <a:rPr lang="en-US" sz="2400" b="1" i="1" dirty="0"/>
              <a:t> </a:t>
            </a:r>
            <a:r>
              <a:rPr lang="pl-PL" sz="2400" b="1" i="1" dirty="0" smtClean="0"/>
              <a:t>wybiera </a:t>
            </a:r>
            <a:r>
              <a:rPr lang="en-US" sz="2400" b="1" i="1" dirty="0" smtClean="0"/>
              <a:t>ONYX </a:t>
            </a:r>
            <a:r>
              <a:rPr lang="en-US" sz="2400" b="1" i="1" dirty="0"/>
              <a:t>Thrive </a:t>
            </a:r>
            <a:r>
              <a:rPr lang="pl-PL" sz="2400" b="1" i="1" dirty="0" smtClean="0"/>
              <a:t>jako kompleksowe rozwiązanie zarządzania produkcją</a:t>
            </a:r>
            <a:r>
              <a:rPr lang="en-US" sz="2400" b="1" i="1" dirty="0" smtClean="0"/>
              <a:t>.</a:t>
            </a:r>
            <a:endParaRPr lang="en-US" sz="2400" b="1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6DF061C-ADD9-4A4D-BF88-A0221D19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“</a:t>
            </a:r>
            <a:r>
              <a:rPr lang="pl-PL" sz="2000" b="1" dirty="0" smtClean="0"/>
              <a:t>Przed zakupem </a:t>
            </a:r>
            <a:r>
              <a:rPr lang="en-US" sz="2000" b="1" dirty="0" smtClean="0"/>
              <a:t>ONYX </a:t>
            </a:r>
            <a:r>
              <a:rPr lang="pl-PL" sz="2000" b="1" dirty="0" smtClean="0"/>
              <a:t>ostrożnie testowaliśmy kilka innych programów </a:t>
            </a:r>
            <a:r>
              <a:rPr lang="pl-PL" sz="2000" b="1" dirty="0" err="1" smtClean="0"/>
              <a:t>ripujących</a:t>
            </a:r>
            <a:r>
              <a:rPr lang="pl-PL" sz="2000" b="1" dirty="0" smtClean="0"/>
              <a:t>, ale najlepszym rozwiązaniem okazał się ON</a:t>
            </a:r>
            <a:r>
              <a:rPr lang="en-US" sz="2000" b="1" dirty="0" smtClean="0"/>
              <a:t>YX</a:t>
            </a:r>
            <a:r>
              <a:rPr lang="en-US" sz="2000" b="1" dirty="0"/>
              <a:t>.”</a:t>
            </a:r>
            <a:endParaRPr lang="en-US" sz="20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altLang="en-US" sz="1200" dirty="0" smtClean="0">
                <a:solidFill>
                  <a:srgbClr val="464646"/>
                </a:solidFill>
                <a:latin typeface="+mj-lt"/>
              </a:rPr>
              <a:t>“</a:t>
            </a:r>
            <a:r>
              <a:rPr lang="pl-PL" altLang="en-US" sz="1200" dirty="0" smtClean="0">
                <a:solidFill>
                  <a:srgbClr val="464646"/>
                </a:solidFill>
                <a:latin typeface="+mj-lt"/>
              </a:rPr>
              <a:t>Nasza firma działa w branży drukarskiej od ponad </a:t>
            </a:r>
            <a:r>
              <a:rPr lang="en-US" altLang="en-US" sz="1200" dirty="0" smtClean="0">
                <a:solidFill>
                  <a:srgbClr val="464646"/>
                </a:solidFill>
                <a:latin typeface="+mj-lt"/>
              </a:rPr>
              <a:t>120</a:t>
            </a:r>
            <a:r>
              <a:rPr lang="pl-PL" altLang="en-US" sz="1200" dirty="0" smtClean="0">
                <a:solidFill>
                  <a:srgbClr val="464646"/>
                </a:solidFill>
                <a:latin typeface="+mj-lt"/>
              </a:rPr>
              <a:t> lat</a:t>
            </a:r>
            <a:r>
              <a:rPr lang="en-US" altLang="en-US" sz="1200" dirty="0" smtClean="0">
                <a:solidFill>
                  <a:srgbClr val="464646"/>
                </a:solidFill>
                <a:latin typeface="+mj-lt"/>
              </a:rPr>
              <a:t>, </a:t>
            </a:r>
            <a:r>
              <a:rPr lang="pl-PL" altLang="en-US" sz="1200" dirty="0" smtClean="0">
                <a:solidFill>
                  <a:srgbClr val="464646"/>
                </a:solidFill>
                <a:latin typeface="+mj-lt"/>
              </a:rPr>
              <a:t>stopniowo rosnąc do grupy </a:t>
            </a:r>
            <a:r>
              <a:rPr lang="en-US" sz="1200" dirty="0" smtClean="0">
                <a:latin typeface="+mj-lt"/>
              </a:rPr>
              <a:t>300 e</a:t>
            </a:r>
            <a:r>
              <a:rPr lang="pl-PL" sz="1200" dirty="0" err="1" smtClean="0">
                <a:latin typeface="+mj-lt"/>
              </a:rPr>
              <a:t>kspertów</a:t>
            </a:r>
            <a:r>
              <a:rPr lang="en-US" sz="1200" dirty="0" smtClean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pracujących na 3 liniach produkcyjnych w jednej lokalizacji</a:t>
            </a:r>
            <a:r>
              <a:rPr lang="pl-PL" sz="1200" dirty="0">
                <a:latin typeface="+mj-lt"/>
              </a:rPr>
              <a:t> o</a:t>
            </a:r>
            <a:r>
              <a:rPr lang="pl-PL" sz="1200" dirty="0" smtClean="0">
                <a:latin typeface="+mj-lt"/>
              </a:rPr>
              <a:t> powierzchni produkcyjnej wynoszącej </a:t>
            </a:r>
            <a:r>
              <a:rPr lang="en-US" sz="1200" dirty="0" smtClean="0">
                <a:latin typeface="+mj-lt"/>
              </a:rPr>
              <a:t>20</a:t>
            </a:r>
            <a:r>
              <a:rPr lang="pl-PL" sz="1200" dirty="0" smtClean="0">
                <a:latin typeface="+mj-lt"/>
              </a:rPr>
              <a:t>.</a:t>
            </a:r>
            <a:r>
              <a:rPr lang="en-US" sz="1200" dirty="0" smtClean="0">
                <a:latin typeface="+mj-lt"/>
              </a:rPr>
              <a:t>000 </a:t>
            </a:r>
            <a:r>
              <a:rPr lang="pl-PL" sz="1200" dirty="0" smtClean="0">
                <a:latin typeface="+mj-lt"/>
              </a:rPr>
              <a:t>metrów kwadratowych, otwartej </a:t>
            </a:r>
            <a:r>
              <a:rPr lang="en-US" sz="1200" dirty="0" smtClean="0">
                <a:latin typeface="+mj-lt"/>
              </a:rPr>
              <a:t>365 d</a:t>
            </a:r>
            <a:r>
              <a:rPr lang="pl-PL" sz="1200" dirty="0" smtClean="0">
                <a:latin typeface="+mj-lt"/>
              </a:rPr>
              <a:t>ni w roku</a:t>
            </a:r>
            <a:r>
              <a:rPr lang="en-US" sz="1200" dirty="0" smtClean="0">
                <a:latin typeface="+mj-lt"/>
              </a:rPr>
              <a:t>.</a:t>
            </a:r>
            <a:r>
              <a:rPr lang="pl-PL" sz="1200" dirty="0" smtClean="0">
                <a:latin typeface="+mj-lt"/>
              </a:rPr>
              <a:t> Na przestrzeni lat przerzuciliśmy się na druk cyfrowy pracując na wielu różnych programach </a:t>
            </a:r>
            <a:r>
              <a:rPr lang="pl-PL" sz="1200" dirty="0" err="1" smtClean="0">
                <a:latin typeface="+mj-lt"/>
              </a:rPr>
              <a:t>ripujących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  <a:p>
            <a:pPr marL="0" indent="0">
              <a:buNone/>
            </a:pPr>
            <a:r>
              <a:rPr lang="pl-PL" sz="1200" dirty="0" smtClean="0">
                <a:latin typeface="+mj-lt"/>
              </a:rPr>
              <a:t>Zauważyliśmy, iż nasza firma potrzebuje systemu wspomagającego nasz rozwój, który pomoże nam osiągać więcej w krótszym czasie, co nakierowało nas na rozwiązanie ONYX</a:t>
            </a:r>
            <a:r>
              <a:rPr lang="en-US" sz="1200" dirty="0" smtClean="0">
                <a:latin typeface="+mj-lt"/>
              </a:rPr>
              <a:t>. </a:t>
            </a:r>
            <a:r>
              <a:rPr lang="pl-PL" sz="1200" dirty="0" smtClean="0">
                <a:latin typeface="+mj-lt"/>
              </a:rPr>
              <a:t>Przed zakupem </a:t>
            </a:r>
            <a:r>
              <a:rPr lang="pl-PL" sz="1200" dirty="0" err="1" smtClean="0">
                <a:latin typeface="+mj-lt"/>
              </a:rPr>
              <a:t>ONYXa</a:t>
            </a:r>
            <a:r>
              <a:rPr lang="en-US" sz="1200" dirty="0" smtClean="0">
                <a:latin typeface="+mj-lt"/>
              </a:rPr>
              <a:t>, </a:t>
            </a:r>
            <a:r>
              <a:rPr lang="pl-PL" sz="1200" dirty="0" smtClean="0">
                <a:latin typeface="+mj-lt"/>
              </a:rPr>
              <a:t>ostrożnie testowaliśmy kilka innych programów </a:t>
            </a:r>
            <a:r>
              <a:rPr lang="pl-PL" sz="1200" dirty="0" err="1" smtClean="0">
                <a:latin typeface="+mj-lt"/>
              </a:rPr>
              <a:t>ripujących</a:t>
            </a:r>
            <a:r>
              <a:rPr lang="pl-PL" sz="1200" dirty="0" smtClean="0">
                <a:latin typeface="+mj-lt"/>
              </a:rPr>
              <a:t>, ale najlepszym rozwiązaniem okazał się ONYX</a:t>
            </a:r>
            <a:r>
              <a:rPr lang="en-US" sz="1200" dirty="0" smtClean="0">
                <a:latin typeface="+mj-lt"/>
              </a:rPr>
              <a:t>.</a:t>
            </a:r>
            <a:r>
              <a:rPr lang="en-US" sz="1200" dirty="0">
                <a:latin typeface="+mj-lt"/>
              </a:rPr>
              <a:t> </a:t>
            </a:r>
            <a:r>
              <a:rPr lang="pl-PL" sz="1200" dirty="0" smtClean="0">
                <a:latin typeface="+mj-lt"/>
              </a:rPr>
              <a:t>Wszyscy producenci oprogramowania zapewniali nas, że mają dla nas rozwiązanie szyte na miarę, ale po testach jedynie rozwiązanie </a:t>
            </a:r>
            <a:r>
              <a:rPr lang="pl-PL" sz="1200" dirty="0" err="1" smtClean="0">
                <a:latin typeface="+mj-lt"/>
              </a:rPr>
              <a:t>ONYXa</a:t>
            </a:r>
            <a:r>
              <a:rPr lang="pl-PL" sz="1200" dirty="0" smtClean="0">
                <a:latin typeface="+mj-lt"/>
              </a:rPr>
              <a:t> sprostało naszym wymaganiom</a:t>
            </a:r>
            <a:r>
              <a:rPr lang="en-US" sz="1200" dirty="0" smtClean="0">
                <a:latin typeface="+mj-lt"/>
              </a:rPr>
              <a:t>. </a:t>
            </a:r>
            <a:r>
              <a:rPr lang="pl-PL" sz="1200" dirty="0" smtClean="0">
                <a:latin typeface="+mj-lt"/>
              </a:rPr>
              <a:t>Przerzuciliśmy się z </a:t>
            </a:r>
            <a:r>
              <a:rPr lang="en-US" sz="1200" dirty="0" smtClean="0">
                <a:latin typeface="+mj-lt"/>
              </a:rPr>
              <a:t>ONYX </a:t>
            </a:r>
            <a:r>
              <a:rPr lang="en-US" sz="1200" dirty="0" err="1">
                <a:latin typeface="+mj-lt"/>
              </a:rPr>
              <a:t>PosterShop</a:t>
            </a:r>
            <a:r>
              <a:rPr lang="en-US" sz="1200" dirty="0">
                <a:latin typeface="+mj-lt"/>
              </a:rPr>
              <a:t> </a:t>
            </a:r>
            <a:r>
              <a:rPr lang="pl-PL" sz="1200" dirty="0" smtClean="0">
                <a:latin typeface="+mj-lt"/>
              </a:rPr>
              <a:t>na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ONYX </a:t>
            </a:r>
            <a:r>
              <a:rPr lang="en-US" sz="1200" dirty="0" err="1" smtClean="0">
                <a:latin typeface="+mj-lt"/>
              </a:rPr>
              <a:t>ProductionHouse</a:t>
            </a:r>
            <a:r>
              <a:rPr lang="pl-PL" sz="1200" dirty="0" smtClean="0">
                <a:latin typeface="+mj-lt"/>
              </a:rPr>
              <a:t>, a następnie w 2013 na </a:t>
            </a:r>
            <a:r>
              <a:rPr lang="en-US" sz="1200" dirty="0" smtClean="0">
                <a:latin typeface="+mj-lt"/>
              </a:rPr>
              <a:t>ONYX </a:t>
            </a:r>
            <a:r>
              <a:rPr lang="en-US" sz="1200" dirty="0">
                <a:latin typeface="+mj-lt"/>
              </a:rPr>
              <a:t>Thrive </a:t>
            </a:r>
            <a:r>
              <a:rPr lang="pl-PL" sz="1200" dirty="0" smtClean="0">
                <a:latin typeface="+mj-lt"/>
              </a:rPr>
              <a:t>ponieważ potrzebowaliśmy jednego systemu dla całej drukarni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  <a:hlinkClick r:id="rId3"/>
            </a:endParaRPr>
          </a:p>
          <a:p>
            <a:pPr marL="0" indent="0">
              <a:buNone/>
            </a:pPr>
            <a:r>
              <a:rPr lang="en-US" sz="1200" dirty="0">
                <a:latin typeface="+mj-lt"/>
                <a:hlinkClick r:id="rId3"/>
              </a:rPr>
              <a:t>ONYX Thrive</a:t>
            </a:r>
            <a:r>
              <a:rPr lang="en-US" sz="1200" dirty="0">
                <a:latin typeface="+mj-lt"/>
              </a:rPr>
              <a:t> </a:t>
            </a:r>
            <a:r>
              <a:rPr lang="pl-PL" sz="1200" dirty="0" smtClean="0">
                <a:latin typeface="+mj-lt"/>
              </a:rPr>
              <a:t>był naprawdę kluczowy, gdyż przyniósł nam możliwości sieciowe których nikt inny nie posiadał</a:t>
            </a:r>
            <a:r>
              <a:rPr lang="en-US" sz="1200" dirty="0" smtClean="0">
                <a:latin typeface="+mj-lt"/>
              </a:rPr>
              <a:t>. </a:t>
            </a:r>
            <a:r>
              <a:rPr lang="pl-PL" sz="1200" dirty="0" smtClean="0">
                <a:latin typeface="+mj-lt"/>
              </a:rPr>
              <a:t>Mogliśmy przerzucać produkcję pomiędzy maszynami zgodnie z bieżącymi potrzebami i zaktualizować oprogramowanie do 14 stacji </a:t>
            </a:r>
            <a:r>
              <a:rPr lang="pl-PL" sz="1200" dirty="0" err="1" smtClean="0">
                <a:latin typeface="+mj-lt"/>
              </a:rPr>
              <a:t>ripujących</a:t>
            </a:r>
            <a:r>
              <a:rPr lang="pl-PL" sz="1200" dirty="0" smtClean="0">
                <a:latin typeface="+mj-lt"/>
              </a:rPr>
              <a:t> jednym prostym ruchem</a:t>
            </a:r>
            <a:r>
              <a:rPr lang="en-US" sz="1200" dirty="0" smtClean="0">
                <a:latin typeface="+mj-lt"/>
              </a:rPr>
              <a:t>! </a:t>
            </a:r>
            <a:r>
              <a:rPr lang="pl-PL" sz="1200" dirty="0" smtClean="0">
                <a:latin typeface="+mj-lt"/>
              </a:rPr>
              <a:t>ONYX ma najkrótszy czas </a:t>
            </a:r>
            <a:r>
              <a:rPr lang="pl-PL" sz="1200" dirty="0" err="1" smtClean="0">
                <a:latin typeface="+mj-lt"/>
              </a:rPr>
              <a:t>ripowania</a:t>
            </a:r>
            <a:r>
              <a:rPr lang="en-US" sz="1200" dirty="0" smtClean="0">
                <a:latin typeface="+mj-lt"/>
              </a:rPr>
              <a:t>, </a:t>
            </a:r>
            <a:r>
              <a:rPr lang="pl-PL" sz="1200" dirty="0" smtClean="0">
                <a:latin typeface="+mj-lt"/>
              </a:rPr>
              <a:t>wykorzystuje najnowsze silniki P</a:t>
            </a:r>
            <a:r>
              <a:rPr lang="en-US" sz="1200" dirty="0" smtClean="0">
                <a:latin typeface="+mj-lt"/>
              </a:rPr>
              <a:t>DF </a:t>
            </a:r>
            <a:r>
              <a:rPr lang="pl-PL" sz="1200" dirty="0" smtClean="0">
                <a:latin typeface="+mj-lt"/>
              </a:rPr>
              <a:t>i łatwe profilowanie kolorystyczne w celu uzyskania </a:t>
            </a:r>
            <a:r>
              <a:rPr lang="pl-PL" sz="1200" smtClean="0">
                <a:latin typeface="+mj-lt"/>
              </a:rPr>
              <a:t>najbardziej jednolitej kolorystyki </a:t>
            </a:r>
            <a:r>
              <a:rPr lang="pl-PL" sz="1200" dirty="0" smtClean="0">
                <a:latin typeface="+mj-lt"/>
              </a:rPr>
              <a:t>dla różnych urządzeń i technologii</a:t>
            </a:r>
            <a:r>
              <a:rPr lang="en-US" sz="1200" dirty="0" smtClean="0">
                <a:latin typeface="+mj-lt"/>
              </a:rPr>
              <a:t>. </a:t>
            </a:r>
            <a:r>
              <a:rPr lang="pl-PL" sz="1200" dirty="0" smtClean="0">
                <a:latin typeface="+mj-lt"/>
              </a:rPr>
              <a:t>Jest to szczególnie ważne kiedy chcemy uzyskać kolory korporacyjne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69F619B-FA2E-4ADA-BE03-759DEC772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6972"/>
            <a:ext cx="9144000" cy="35394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proxima-nova"/>
                <a:hlinkClick r:id="rId4"/>
              </a:rPr>
              <a:t/>
            </a:r>
            <a:b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2B2B2B"/>
                </a:solidFill>
                <a:effectLst/>
                <a:latin typeface="proxima-nova"/>
                <a:hlinkClick r:id="rId4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latin typeface="jaf-bernina-sans"/>
            </a:endParaRPr>
          </a:p>
        </p:txBody>
      </p:sp>
    </p:spTree>
    <p:extLst>
      <p:ext uri="{BB962C8B-B14F-4D97-AF65-F5344CB8AC3E}">
        <p14:creationId xmlns:p14="http://schemas.microsoft.com/office/powerpoint/2010/main" val="24454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6B229DE8-1E5F-4112-AC40-0D011115B97F}"/>
              </a:ext>
            </a:extLst>
          </p:cNvPr>
          <p:cNvCxnSpPr>
            <a:stCxn id="65" idx="3"/>
          </p:cNvCxnSpPr>
          <p:nvPr/>
        </p:nvCxnSpPr>
        <p:spPr>
          <a:xfrm>
            <a:off x="3748020" y="1759762"/>
            <a:ext cx="10009" cy="278610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091365" y="2101152"/>
            <a:ext cx="1333328" cy="759298"/>
          </a:xfrm>
          <a:prstGeom prst="cube">
            <a:avLst/>
          </a:prstGeom>
          <a:solidFill>
            <a:srgbClr val="005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 defTabSz="23148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kern="1200" dirty="0">
                <a:latin typeface="Arial" panose="020B0604020202020204" pitchFamily="34" charset="0"/>
                <a:cs typeface="Arial" panose="020B0604020202020204" pitchFamily="34" charset="0"/>
              </a:rPr>
              <a:t>ONYX Thrive</a:t>
            </a:r>
          </a:p>
        </p:txBody>
      </p:sp>
      <p:sp>
        <p:nvSpPr>
          <p:cNvPr id="32" name="Cube 31"/>
          <p:cNvSpPr/>
          <p:nvPr/>
        </p:nvSpPr>
        <p:spPr>
          <a:xfrm>
            <a:off x="1486308" y="2251755"/>
            <a:ext cx="1346963" cy="614590"/>
          </a:xfrm>
          <a:prstGeom prst="cube">
            <a:avLst/>
          </a:prstGeom>
          <a:solidFill>
            <a:srgbClr val="005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 defTabSz="23148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Production Tools</a:t>
            </a:r>
            <a:endParaRPr lang="en-US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1296438" y="3075033"/>
            <a:ext cx="1726702" cy="321314"/>
          </a:xfrm>
          <a:prstGeom prst="rightArrow">
            <a:avLst/>
          </a:prstGeom>
          <a:solidFill>
            <a:srgbClr val="00599D"/>
          </a:solidFill>
          <a:ln w="57150">
            <a:solidFill>
              <a:srgbClr val="00599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XML </a:t>
            </a:r>
            <a:r>
              <a:rPr lang="pl-PL" sz="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JDF (ONYX Connect)</a:t>
            </a:r>
          </a:p>
        </p:txBody>
      </p:sp>
      <p:pic>
        <p:nvPicPr>
          <p:cNvPr id="49" name="Picture 2" descr="C:\Users\bretth\Desktop\ONYX_site_solutio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4" y="187924"/>
            <a:ext cx="2590800" cy="4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be 56">
            <a:extLst>
              <a:ext uri="{FF2B5EF4-FFF2-40B4-BE49-F238E27FC236}">
                <a16:creationId xmlns:a16="http://schemas.microsoft.com/office/drawing/2014/main" xmlns="" id="{94C0207E-24A5-4761-A057-7E6E6B6F235E}"/>
              </a:ext>
            </a:extLst>
          </p:cNvPr>
          <p:cNvSpPr/>
          <p:nvPr/>
        </p:nvSpPr>
        <p:spPr>
          <a:xfrm>
            <a:off x="6287844" y="2245860"/>
            <a:ext cx="1346963" cy="614590"/>
          </a:xfrm>
          <a:prstGeom prst="cube">
            <a:avLst/>
          </a:prstGeom>
          <a:solidFill>
            <a:srgbClr val="005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 defTabSz="23148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endParaRPr lang="en-US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xmlns="" id="{671F64AD-D8BC-4472-9EED-08523278A024}"/>
              </a:ext>
            </a:extLst>
          </p:cNvPr>
          <p:cNvSpPr/>
          <p:nvPr/>
        </p:nvSpPr>
        <p:spPr>
          <a:xfrm>
            <a:off x="4682787" y="2245860"/>
            <a:ext cx="1346963" cy="614590"/>
          </a:xfrm>
          <a:prstGeom prst="cube">
            <a:avLst/>
          </a:prstGeom>
          <a:solidFill>
            <a:srgbClr val="005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 defTabSz="23148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ONYX HUB</a:t>
            </a:r>
            <a:endParaRPr lang="en-US" sz="105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gular Pentagon 25">
            <a:extLst>
              <a:ext uri="{FF2B5EF4-FFF2-40B4-BE49-F238E27FC236}">
                <a16:creationId xmlns:a16="http://schemas.microsoft.com/office/drawing/2014/main" xmlns="" id="{EFD0AB9F-AC8D-4BAF-B447-4C0C23094A04}"/>
              </a:ext>
            </a:extLst>
          </p:cNvPr>
          <p:cNvSpPr/>
          <p:nvPr/>
        </p:nvSpPr>
        <p:spPr>
          <a:xfrm>
            <a:off x="4772708" y="3982762"/>
            <a:ext cx="1167120" cy="759298"/>
          </a:xfrm>
          <a:prstGeom prst="pentagon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loter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ight Arrow 89">
            <a:extLst>
              <a:ext uri="{FF2B5EF4-FFF2-40B4-BE49-F238E27FC236}">
                <a16:creationId xmlns:a16="http://schemas.microsoft.com/office/drawing/2014/main" xmlns="" id="{F6E63AE2-EF55-455F-89C8-3E830F553390}"/>
              </a:ext>
            </a:extLst>
          </p:cNvPr>
          <p:cNvSpPr/>
          <p:nvPr/>
        </p:nvSpPr>
        <p:spPr>
          <a:xfrm>
            <a:off x="1296438" y="3610930"/>
            <a:ext cx="1726702" cy="320919"/>
          </a:xfrm>
          <a:prstGeom prst="rightArrow">
            <a:avLst/>
          </a:prstGeom>
          <a:solidFill>
            <a:srgbClr val="00599D"/>
          </a:solidFill>
          <a:ln w="57150">
            <a:solidFill>
              <a:srgbClr val="00599D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Enfocus Switch Configurator</a:t>
            </a:r>
          </a:p>
        </p:txBody>
      </p:sp>
      <p:sp>
        <p:nvSpPr>
          <p:cNvPr id="64" name="Freeform 12">
            <a:extLst>
              <a:ext uri="{FF2B5EF4-FFF2-40B4-BE49-F238E27FC236}">
                <a16:creationId xmlns:a16="http://schemas.microsoft.com/office/drawing/2014/main" xmlns="" id="{62F62750-B9F5-4D58-9C15-235354B084E7}"/>
              </a:ext>
            </a:extLst>
          </p:cNvPr>
          <p:cNvSpPr/>
          <p:nvPr/>
        </p:nvSpPr>
        <p:spPr>
          <a:xfrm>
            <a:off x="72344" y="2245860"/>
            <a:ext cx="1155870" cy="614590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 defTabSz="2314867">
              <a:lnSpc>
                <a:spcPct val="90000"/>
              </a:lnSpc>
              <a:spcAft>
                <a:spcPct val="35000"/>
              </a:spcAft>
            </a:pPr>
            <a:r>
              <a:rPr lang="pl-PL" sz="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Dane </a:t>
            </a:r>
            <a:r>
              <a:rPr lang="pl-PL" sz="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wejściowe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14">
            <a:extLst>
              <a:ext uri="{FF2B5EF4-FFF2-40B4-BE49-F238E27FC236}">
                <a16:creationId xmlns:a16="http://schemas.microsoft.com/office/drawing/2014/main" xmlns="" id="{8CD3A75A-4B01-43DC-8D1F-791AD075FADD}"/>
              </a:ext>
            </a:extLst>
          </p:cNvPr>
          <p:cNvSpPr/>
          <p:nvPr/>
        </p:nvSpPr>
        <p:spPr>
          <a:xfrm>
            <a:off x="3176268" y="1000464"/>
            <a:ext cx="1333328" cy="759298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 defTabSz="231486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kern="1200" dirty="0">
                <a:latin typeface="Arial" panose="020B0604020202020204" pitchFamily="34" charset="0"/>
                <a:cs typeface="Arial" panose="020B0604020202020204" pitchFamily="34" charset="0"/>
              </a:rPr>
              <a:t>ONYX RIP </a:t>
            </a:r>
            <a:r>
              <a:rPr lang="pl-PL" sz="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Rozwiązania</a:t>
            </a:r>
            <a:endParaRPr lang="en-US" sz="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12">
            <a:extLst>
              <a:ext uri="{FF2B5EF4-FFF2-40B4-BE49-F238E27FC236}">
                <a16:creationId xmlns:a16="http://schemas.microsoft.com/office/drawing/2014/main" xmlns="" id="{B0A28F65-D697-407E-87C2-AE99A594BA03}"/>
              </a:ext>
            </a:extLst>
          </p:cNvPr>
          <p:cNvSpPr/>
          <p:nvPr/>
        </p:nvSpPr>
        <p:spPr>
          <a:xfrm>
            <a:off x="7892901" y="2245860"/>
            <a:ext cx="1155870" cy="614590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 defTabSz="2314867">
              <a:lnSpc>
                <a:spcPct val="90000"/>
              </a:lnSpc>
              <a:spcAft>
                <a:spcPct val="35000"/>
              </a:spcAft>
            </a:pPr>
            <a:r>
              <a:rPr lang="pl-PL" sz="7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Narzędzia Zewnętrzne</a:t>
            </a:r>
            <a:r>
              <a:rPr lang="en-US" sz="75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" b="1" kern="1200" dirty="0">
                <a:latin typeface="Arial" panose="020B0604020202020204" pitchFamily="34" charset="0"/>
                <a:cs typeface="Arial" panose="020B0604020202020204" pitchFamily="34" charset="0"/>
              </a:rPr>
              <a:t>(MIS)</a:t>
            </a:r>
            <a:endParaRPr lang="en-US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ight Arrow 89">
            <a:extLst>
              <a:ext uri="{FF2B5EF4-FFF2-40B4-BE49-F238E27FC236}">
                <a16:creationId xmlns:a16="http://schemas.microsoft.com/office/drawing/2014/main" xmlns="" id="{E8A5E585-19D0-48ED-9A04-5B5855EF60AE}"/>
              </a:ext>
            </a:extLst>
          </p:cNvPr>
          <p:cNvSpPr/>
          <p:nvPr/>
        </p:nvSpPr>
        <p:spPr>
          <a:xfrm>
            <a:off x="72344" y="3075033"/>
            <a:ext cx="998810" cy="321314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nl-NL" sz="8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eb to Print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82919E7-FB69-400D-BC0D-25A233D561C0}"/>
              </a:ext>
            </a:extLst>
          </p:cNvPr>
          <p:cNvCxnSpPr>
            <a:cxnSpLocks/>
          </p:cNvCxnSpPr>
          <p:nvPr/>
        </p:nvCxnSpPr>
        <p:spPr>
          <a:xfrm>
            <a:off x="3758029" y="4545871"/>
            <a:ext cx="1153605" cy="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F54B2A69-94F0-4916-A488-B9480CF271FF}"/>
              </a:ext>
            </a:extLst>
          </p:cNvPr>
          <p:cNvCxnSpPr>
            <a:cxnSpLocks/>
          </p:cNvCxnSpPr>
          <p:nvPr/>
        </p:nvCxnSpPr>
        <p:spPr>
          <a:xfrm>
            <a:off x="3393057" y="2860450"/>
            <a:ext cx="0" cy="17748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A55B067D-4958-454B-87C1-7950E21892EA}"/>
              </a:ext>
            </a:extLst>
          </p:cNvPr>
          <p:cNvCxnSpPr>
            <a:cxnSpLocks/>
          </p:cNvCxnSpPr>
          <p:nvPr/>
        </p:nvCxnSpPr>
        <p:spPr>
          <a:xfrm>
            <a:off x="3393057" y="4635260"/>
            <a:ext cx="151857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be 94">
            <a:extLst>
              <a:ext uri="{FF2B5EF4-FFF2-40B4-BE49-F238E27FC236}">
                <a16:creationId xmlns:a16="http://schemas.microsoft.com/office/drawing/2014/main" xmlns="" id="{DC6AC3D9-5A6E-4BDA-8F01-A35D87BBA163}"/>
              </a:ext>
            </a:extLst>
          </p:cNvPr>
          <p:cNvSpPr/>
          <p:nvPr/>
        </p:nvSpPr>
        <p:spPr>
          <a:xfrm>
            <a:off x="4682787" y="3114311"/>
            <a:ext cx="1346963" cy="614590"/>
          </a:xfrm>
          <a:prstGeom prst="cube">
            <a:avLst/>
          </a:prstGeom>
          <a:solidFill>
            <a:srgbClr val="00599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3533" tIns="233533" rIns="233533" bIns="233533" numCol="1" spcCol="1018" anchor="ctr" anchorCtr="0">
            <a:noAutofit/>
          </a:bodyPr>
          <a:lstStyle/>
          <a:p>
            <a:pPr algn="ctr"/>
            <a:r>
              <a:rPr lang="pl-PL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Drivery do ploterów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1B30FD62-DA5D-4C87-BE47-32244B4D2ED6}"/>
              </a:ext>
            </a:extLst>
          </p:cNvPr>
          <p:cNvCxnSpPr>
            <a:cxnSpLocks/>
            <a:stCxn id="58" idx="2"/>
          </p:cNvCxnSpPr>
          <p:nvPr/>
        </p:nvCxnSpPr>
        <p:spPr>
          <a:xfrm flipH="1">
            <a:off x="4424693" y="2629979"/>
            <a:ext cx="258094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602A923F-BBA9-47FD-AE0E-A308E6E7C431}"/>
              </a:ext>
            </a:extLst>
          </p:cNvPr>
          <p:cNvCxnSpPr>
            <a:cxnSpLocks/>
          </p:cNvCxnSpPr>
          <p:nvPr/>
        </p:nvCxnSpPr>
        <p:spPr>
          <a:xfrm>
            <a:off x="5350596" y="2860450"/>
            <a:ext cx="0" cy="2538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xmlns="" id="{E2DDCC26-DC38-426A-AF98-7D0CD871E111}"/>
              </a:ext>
            </a:extLst>
          </p:cNvPr>
          <p:cNvCxnSpPr>
            <a:cxnSpLocks/>
          </p:cNvCxnSpPr>
          <p:nvPr/>
        </p:nvCxnSpPr>
        <p:spPr>
          <a:xfrm>
            <a:off x="5350596" y="3728901"/>
            <a:ext cx="0" cy="2538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xmlns="" id="{D576C628-9A38-4708-9FFB-D687F3ED6AB4}"/>
              </a:ext>
            </a:extLst>
          </p:cNvPr>
          <p:cNvCxnSpPr>
            <a:cxnSpLocks/>
            <a:endCxn id="32" idx="2"/>
          </p:cNvCxnSpPr>
          <p:nvPr/>
        </p:nvCxnSpPr>
        <p:spPr>
          <a:xfrm>
            <a:off x="1228214" y="2635874"/>
            <a:ext cx="258094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6275613A-5623-43EB-A9B0-FA97616A9CCF}"/>
              </a:ext>
            </a:extLst>
          </p:cNvPr>
          <p:cNvCxnSpPr>
            <a:stCxn id="70" idx="2"/>
          </p:cNvCxnSpPr>
          <p:nvPr/>
        </p:nvCxnSpPr>
        <p:spPr>
          <a:xfrm flipH="1">
            <a:off x="7634807" y="2629979"/>
            <a:ext cx="258094" cy="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xmlns="" id="{9C1932A5-AB1F-4600-AEFC-8E4BB4C60EAD}"/>
              </a:ext>
            </a:extLst>
          </p:cNvPr>
          <p:cNvCxnSpPr>
            <a:cxnSpLocks/>
          </p:cNvCxnSpPr>
          <p:nvPr/>
        </p:nvCxnSpPr>
        <p:spPr>
          <a:xfrm>
            <a:off x="2833271" y="2639835"/>
            <a:ext cx="25809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xmlns="" id="{B03108C7-8D8A-4E7D-B3CB-5CFD84B346C1}"/>
              </a:ext>
            </a:extLst>
          </p:cNvPr>
          <p:cNvCxnSpPr>
            <a:cxnSpLocks/>
          </p:cNvCxnSpPr>
          <p:nvPr/>
        </p:nvCxnSpPr>
        <p:spPr>
          <a:xfrm flipH="1">
            <a:off x="6029750" y="2629979"/>
            <a:ext cx="25809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9E65B9-E858-450D-BF87-C82F357764B2}"/>
              </a:ext>
            </a:extLst>
          </p:cNvPr>
          <p:cNvSpPr/>
          <p:nvPr/>
        </p:nvSpPr>
        <p:spPr>
          <a:xfrm>
            <a:off x="1228214" y="1943100"/>
            <a:ext cx="6568249" cy="285077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52D23B5-729A-4847-A2B4-FC4A6561846B}"/>
              </a:ext>
            </a:extLst>
          </p:cNvPr>
          <p:cNvSpPr/>
          <p:nvPr/>
        </p:nvSpPr>
        <p:spPr>
          <a:xfrm>
            <a:off x="369189" y="122103"/>
            <a:ext cx="3023868" cy="66417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4F522A-5794-4661-9DA0-8F37E03E0EFF}"/>
              </a:ext>
            </a:extLst>
          </p:cNvPr>
          <p:cNvSpPr txBox="1"/>
          <p:nvPr/>
        </p:nvSpPr>
        <p:spPr>
          <a:xfrm>
            <a:off x="4600833" y="917964"/>
            <a:ext cx="115288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RipCenter</a:t>
            </a:r>
            <a:endParaRPr lang="en-US" sz="1050" b="1" dirty="0"/>
          </a:p>
          <a:p>
            <a:r>
              <a:rPr lang="en-US" sz="1050" b="1" dirty="0" err="1"/>
              <a:t>Postershop</a:t>
            </a:r>
            <a:endParaRPr lang="en-US" sz="1050" b="1" dirty="0"/>
          </a:p>
          <a:p>
            <a:r>
              <a:rPr lang="en-US" sz="1050" b="1" dirty="0" err="1"/>
              <a:t>ProductionHouse</a:t>
            </a:r>
            <a:endParaRPr lang="en-US" sz="1050" b="1" dirty="0"/>
          </a:p>
          <a:p>
            <a:r>
              <a:rPr lang="pl-PL" sz="1050" b="1" dirty="0" err="1" smtClean="0"/>
              <a:t>Textile</a:t>
            </a:r>
            <a:r>
              <a:rPr lang="pl-PL" sz="1050" b="1" dirty="0" smtClean="0"/>
              <a:t> Edition</a:t>
            </a:r>
            <a:endParaRPr lang="pl-PL" sz="1050" b="1" dirty="0" smtClean="0"/>
          </a:p>
          <a:p>
            <a:endParaRPr lang="en-US" sz="105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301AD36-F85E-427D-A81F-C982274FA52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39621" y="1105920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E7FF08EB-F7D7-4486-9509-A974FF021A9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08168" y="2930092"/>
            <a:ext cx="457200" cy="457200"/>
          </a:xfrm>
          <a:prstGeom prst="rect">
            <a:avLst/>
          </a:prstGeom>
        </p:spPr>
      </p:pic>
      <p:sp>
        <p:nvSpPr>
          <p:cNvPr id="34" name="Right Arrow 89">
            <a:extLst>
              <a:ext uri="{FF2B5EF4-FFF2-40B4-BE49-F238E27FC236}">
                <a16:creationId xmlns:a16="http://schemas.microsoft.com/office/drawing/2014/main" xmlns="" id="{E8A5E585-19D0-48ED-9A04-5B5855EF60AE}"/>
              </a:ext>
            </a:extLst>
          </p:cNvPr>
          <p:cNvSpPr/>
          <p:nvPr/>
        </p:nvSpPr>
        <p:spPr>
          <a:xfrm>
            <a:off x="72344" y="3621202"/>
            <a:ext cx="998810" cy="321314"/>
          </a:xfrm>
          <a:prstGeom prst="rightArrow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pl-PL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Inne </a:t>
            </a:r>
            <a:r>
              <a:rPr lang="pl-PL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oprogr</a:t>
            </a:r>
            <a:r>
              <a:rPr lang="pl-PL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7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2" grpId="0" animBg="1"/>
      <p:bldP spid="90" grpId="0" animBg="1"/>
      <p:bldP spid="57" grpId="0" animBg="1"/>
      <p:bldP spid="58" grpId="0" animBg="1"/>
      <p:bldP spid="60" grpId="0" animBg="1"/>
      <p:bldP spid="63" grpId="0" animBg="1"/>
      <p:bldP spid="64" grpId="0" animBg="1"/>
      <p:bldP spid="65" grpId="0" animBg="1"/>
      <p:bldP spid="70" grpId="0" animBg="1"/>
      <p:bldP spid="72" grpId="0" animBg="1"/>
      <p:bldP spid="95" grpId="0" animBg="1"/>
      <p:bldP spid="2" grpId="0" animBg="1"/>
      <p:bldP spid="28" grpId="0" animBg="1"/>
      <p:bldP spid="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25272" b="18778"/>
          <a:stretch/>
        </p:blipFill>
        <p:spPr bwMode="auto">
          <a:xfrm>
            <a:off x="3056485" y="0"/>
            <a:ext cx="6087515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09874" y="1446861"/>
            <a:ext cx="2008372" cy="41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</a:t>
            </a:r>
            <a:r>
              <a:rPr lang="en-US" sz="2000" dirty="0"/>
              <a:t> Production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849218" y="2575800"/>
            <a:ext cx="2863032" cy="41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Connectors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09874" y="3803913"/>
            <a:ext cx="1881925" cy="41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6607" y="693420"/>
            <a:ext cx="2317822" cy="32213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Misją</a:t>
            </a:r>
            <a:r>
              <a:rPr lang="en-US" sz="1400" dirty="0">
                <a:solidFill>
                  <a:schemeClr val="bg1"/>
                </a:solidFill>
              </a:rPr>
              <a:t> Onyx Graphics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smtClean="0">
                <a:solidFill>
                  <a:schemeClr val="bg1"/>
                </a:solidFill>
              </a:rPr>
              <a:t>jest nie tylko pomaganie </a:t>
            </a:r>
            <a:r>
              <a:rPr lang="pl-PL" sz="1400" dirty="0">
                <a:solidFill>
                  <a:schemeClr val="bg1"/>
                </a:solidFill>
              </a:rPr>
              <a:t>klientom w uzyskaniu świetnej jakości wydruków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en-US" sz="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400" dirty="0">
                <a:solidFill>
                  <a:schemeClr val="bg1"/>
                </a:solidFill>
              </a:rPr>
              <a:t>Dynamicznie rozwijające się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pl-PL" sz="1400" dirty="0" smtClean="0">
                <a:solidFill>
                  <a:schemeClr val="bg1"/>
                </a:solidFill>
              </a:rPr>
              <a:t>zyskowne przedsiębiorstwa wymagają </a:t>
            </a:r>
            <a:r>
              <a:rPr lang="pl-PL" sz="1400" dirty="0">
                <a:solidFill>
                  <a:schemeClr val="bg1"/>
                </a:solidFill>
              </a:rPr>
              <a:t>rozwiązań </a:t>
            </a:r>
            <a:r>
              <a:rPr lang="pl-PL" sz="1400" dirty="0" smtClean="0">
                <a:solidFill>
                  <a:schemeClr val="bg1"/>
                </a:solidFill>
              </a:rPr>
              <a:t>integrujących potrzeby biznesowe </a:t>
            </a:r>
            <a:r>
              <a:rPr lang="pl-PL" sz="1400" dirty="0">
                <a:solidFill>
                  <a:schemeClr val="bg1"/>
                </a:solidFill>
              </a:rPr>
              <a:t>z produkcją</a:t>
            </a:r>
            <a:r>
              <a:rPr lang="en-US" sz="1400" dirty="0">
                <a:solidFill>
                  <a:schemeClr val="bg1"/>
                </a:solidFill>
              </a:rPr>
              <a:t>,</a:t>
            </a:r>
            <a:r>
              <a:rPr lang="pl-PL" sz="1400" dirty="0">
                <a:solidFill>
                  <a:schemeClr val="bg1"/>
                </a:solidFill>
              </a:rPr>
              <a:t> dających właścicielom firm rzetelne informacje o </a:t>
            </a:r>
            <a:r>
              <a:rPr lang="pl-PL" sz="1400" dirty="0" smtClean="0">
                <a:solidFill>
                  <a:schemeClr val="bg1"/>
                </a:solidFill>
              </a:rPr>
              <a:t>zleceniach, </a:t>
            </a:r>
            <a:r>
              <a:rPr lang="pl-PL" sz="1400" dirty="0">
                <a:solidFill>
                  <a:schemeClr val="bg1"/>
                </a:solidFill>
              </a:rPr>
              <a:t>kosztach i efektywności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C:\Users\jonathanr\Desktop\ONYX_site_solutions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452" y="239395"/>
            <a:ext cx="2468563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nathanr\Desktop\ONYX_site_solutions-01-whi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142" y="4081898"/>
            <a:ext cx="1494268" cy="2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124" y="992109"/>
            <a:ext cx="1327750" cy="1324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122" y="2120560"/>
            <a:ext cx="1328728" cy="132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124" y="3309122"/>
            <a:ext cx="1328728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17623" b="18778"/>
          <a:stretch/>
        </p:blipFill>
        <p:spPr bwMode="auto">
          <a:xfrm flipH="1">
            <a:off x="0" y="0"/>
            <a:ext cx="6710679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" name="Shape 436"/>
          <p:cNvSpPr txBox="1"/>
          <p:nvPr/>
        </p:nvSpPr>
        <p:spPr>
          <a:xfrm>
            <a:off x="302450" y="1368620"/>
            <a:ext cx="3395400" cy="27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Nowoczesne drukarnie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potrzebują niezawodnych i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wydajnych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systemów, dostarczających wiarygodnych danych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Odpowiedzią na te potrzeby jest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ONYX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Site Solutions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– szybka platforma, bazująca na zaawansowanej technologii, będąca  motorem całej produkcji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0" name="Shape 440"/>
          <p:cNvSpPr txBox="1"/>
          <p:nvPr/>
        </p:nvSpPr>
        <p:spPr>
          <a:xfrm>
            <a:off x="5879159" y="2587453"/>
            <a:ext cx="3090355" cy="324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b="0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Narzędzia korekcji kolorów dla całej drukarni </a:t>
            </a:r>
            <a:endParaRPr lang="en-US" sz="1400" b="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6406680" y="2997774"/>
            <a:ext cx="2553710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Szybka, wydajna p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latform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5378292" y="2198945"/>
            <a:ext cx="3581512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Jeden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RIP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na całą drukarnię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950" y="3630518"/>
            <a:ext cx="1811050" cy="63661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6390500" y="1278788"/>
            <a:ext cx="1881925" cy="41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</a:rPr>
              <a:t>Print</a:t>
            </a:r>
            <a:r>
              <a:rPr lang="en-US" sz="2000"/>
              <a:t> Production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930" y="824036"/>
            <a:ext cx="1327750" cy="1324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05E10-2EEA-4AB7-88F9-94F440CF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818"/>
            <a:ext cx="8229600" cy="75088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 Solutions: Nowoczesne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ozwiązania dla Drukarni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Arial"/>
                <a:cs typeface="Arial"/>
                <a:sym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45"/>
          <a:stretch/>
        </p:blipFill>
        <p:spPr bwMode="auto">
          <a:xfrm>
            <a:off x="457200" y="817563"/>
            <a:ext cx="7496026" cy="390466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F01661C-6646-421A-91B2-8F501601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Jeden</a:t>
            </a:r>
            <a:r>
              <a:rPr lang="en-US" dirty="0" smtClean="0"/>
              <a:t> </a:t>
            </a:r>
            <a:r>
              <a:rPr lang="en-US" dirty="0"/>
              <a:t>RIP, </a:t>
            </a:r>
            <a:r>
              <a:rPr lang="pl-PL" dirty="0" smtClean="0"/>
              <a:t>Wiele Rozwiązań</a:t>
            </a:r>
            <a:endParaRPr lang="en-US" dirty="0"/>
          </a:p>
        </p:txBody>
      </p:sp>
      <p:pic>
        <p:nvPicPr>
          <p:cNvPr id="12" name="Shape 444">
            <a:extLst>
              <a:ext uri="{FF2B5EF4-FFF2-40B4-BE49-F238E27FC236}">
                <a16:creationId xmlns:a16="http://schemas.microsoft.com/office/drawing/2014/main" xmlns="" id="{0987E310-DFFC-4EBD-99C6-356B08A6A1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890" y="66675"/>
            <a:ext cx="2426110" cy="875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3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09"/>
          <a:stretch/>
        </p:blipFill>
        <p:spPr bwMode="auto">
          <a:xfrm>
            <a:off x="457200" y="817563"/>
            <a:ext cx="7874819" cy="387853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F01661C-6646-421A-91B2-8F501601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Jeden </a:t>
            </a:r>
            <a:r>
              <a:rPr lang="en-US" dirty="0" smtClean="0"/>
              <a:t>RIP</a:t>
            </a:r>
            <a:r>
              <a:rPr lang="en-US" dirty="0"/>
              <a:t>, </a:t>
            </a:r>
            <a:r>
              <a:rPr lang="pl-PL" dirty="0" smtClean="0"/>
              <a:t>Wiele Rozwiązań</a:t>
            </a:r>
            <a:endParaRPr lang="en-US" dirty="0"/>
          </a:p>
        </p:txBody>
      </p:sp>
      <p:pic>
        <p:nvPicPr>
          <p:cNvPr id="12" name="Shape 444">
            <a:extLst>
              <a:ext uri="{FF2B5EF4-FFF2-40B4-BE49-F238E27FC236}">
                <a16:creationId xmlns:a16="http://schemas.microsoft.com/office/drawing/2014/main" xmlns="" id="{0987E310-DFFC-4EBD-99C6-356B08A6A1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7890" y="66675"/>
            <a:ext cx="2426110" cy="875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17623" b="18778"/>
          <a:stretch/>
        </p:blipFill>
        <p:spPr bwMode="auto">
          <a:xfrm flipH="1">
            <a:off x="-1" y="-857"/>
            <a:ext cx="6710679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" name="Shape 436"/>
          <p:cNvSpPr txBox="1"/>
          <p:nvPr/>
        </p:nvSpPr>
        <p:spPr>
          <a:xfrm>
            <a:off x="302449" y="1368620"/>
            <a:ext cx="3541733" cy="21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środowisku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silnej konkurencji rynkowej liczą się wydajność i wiarygodne dane, osiągalne poprzez integrację systemów zarządzających firmą i produkcją.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lvl="0">
              <a:spcBef>
                <a:spcPts val="0"/>
              </a:spcBef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Dzięki otwartemu podejściu do integracji potrzeb firmowych i produkcyjnych,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ONYX Site Solutions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zapewnia narzędzia zwiększające wydajność oraz zyski w drukarniach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6" name="Shape 4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073" y="3924271"/>
            <a:ext cx="1889182" cy="3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68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417" y="3924271"/>
            <a:ext cx="2637533" cy="452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388420" y="1271542"/>
            <a:ext cx="2526979" cy="41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Connectors</a:t>
            </a:r>
          </a:p>
        </p:txBody>
      </p:sp>
      <p:sp>
        <p:nvSpPr>
          <p:cNvPr id="28" name="Shape 440"/>
          <p:cNvSpPr txBox="1"/>
          <p:nvPr/>
        </p:nvSpPr>
        <p:spPr>
          <a:xfrm>
            <a:off x="5879159" y="2587453"/>
            <a:ext cx="3090355" cy="324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Integracja cyklu produkcji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" name="Shape 441"/>
          <p:cNvSpPr txBox="1"/>
          <p:nvPr/>
        </p:nvSpPr>
        <p:spPr>
          <a:xfrm>
            <a:off x="6406680" y="2997774"/>
            <a:ext cx="2553710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</a:t>
            </a:r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twarty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system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0" name="Shape 443"/>
          <p:cNvSpPr txBox="1"/>
          <p:nvPr/>
        </p:nvSpPr>
        <p:spPr>
          <a:xfrm>
            <a:off x="5378292" y="2198945"/>
            <a:ext cx="3581512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Automat</a:t>
            </a:r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yczne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zakładanie zleceń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160" y="816302"/>
            <a:ext cx="1328728" cy="1325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54054F-17EE-4989-B431-842D67D3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819"/>
            <a:ext cx="8229600" cy="75088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Solutions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Cykl Produkcji 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Workflow Connectors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17623" b="18778"/>
          <a:stretch/>
        </p:blipFill>
        <p:spPr bwMode="auto">
          <a:xfrm flipH="1">
            <a:off x="-1" y="0"/>
            <a:ext cx="6710679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pl-PL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twarty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Connect Diagr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111" y="739713"/>
            <a:ext cx="5144858" cy="389695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24641" y="979498"/>
            <a:ext cx="2547427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ONYX Connect</a:t>
            </a:r>
            <a:r>
              <a:rPr lang="en-US" sz="1800" dirty="0"/>
              <a:t>™ </a:t>
            </a:r>
            <a:r>
              <a:rPr lang="pl-PL" sz="1800" dirty="0"/>
              <a:t>to</a:t>
            </a:r>
            <a:r>
              <a:rPr lang="en-US" sz="1800" dirty="0"/>
              <a:t> </a:t>
            </a:r>
            <a:r>
              <a:rPr lang="pl-PL" sz="1800" dirty="0"/>
              <a:t>rozwiązanie oparte na prostym interfejsie łączące istniejące </a:t>
            </a:r>
            <a:r>
              <a:rPr lang="pl-PL" sz="1800" dirty="0" smtClean="0"/>
              <a:t>systemy </a:t>
            </a:r>
            <a:r>
              <a:rPr lang="pl-PL" sz="1800" dirty="0"/>
              <a:t>z </a:t>
            </a:r>
            <a:r>
              <a:rPr lang="en-US" sz="1800" dirty="0"/>
              <a:t>ONYX Thrive™ </a:t>
            </a:r>
            <a:r>
              <a:rPr lang="pl-PL" sz="1800" dirty="0"/>
              <a:t>w celu kompleksowego zarządzania produkcją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" name="Shape 654" descr="ONYX_Connect_Logo.png"/>
          <p:cNvPicPr preferRelativeResize="0"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45" y="4012605"/>
            <a:ext cx="2011636" cy="46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onnect Diagra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0" r="4982"/>
          <a:stretch/>
        </p:blipFill>
        <p:spPr>
          <a:xfrm>
            <a:off x="3731111" y="602408"/>
            <a:ext cx="5167917" cy="41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bretth\Desktop\Asset 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18" r="17623" b="18778"/>
          <a:stretch/>
        </p:blipFill>
        <p:spPr bwMode="auto">
          <a:xfrm flipH="1">
            <a:off x="-1" y="0"/>
            <a:ext cx="6710679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6" name="Shape 436"/>
          <p:cNvSpPr txBox="1"/>
          <p:nvPr/>
        </p:nvSpPr>
        <p:spPr>
          <a:xfrm>
            <a:off x="302450" y="1368620"/>
            <a:ext cx="3535260" cy="21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Właściciele firm i kierownicy produkcji potrzebują narzędzi ułatwiających zarządzanie produkcją, jasno pokazujących koszty produkcji i wydajność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0">
              <a:spcBef>
                <a:spcPts val="0"/>
              </a:spcBef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0">
              <a:spcBef>
                <a:spcPts val="0"/>
              </a:spcBef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Unikalne podejście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Onyx Graphics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do zarządzania produkcją w oparciu o wiarygodne dane. Innowacyjna platforma danych zapewnia rzetelne raporty i informacje w czasie rzeczywistym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398822" y="1268881"/>
            <a:ext cx="1881925" cy="41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Smart Data</a:t>
            </a:r>
          </a:p>
        </p:txBody>
      </p:sp>
      <p:sp>
        <p:nvSpPr>
          <p:cNvPr id="16" name="Shape 440"/>
          <p:cNvSpPr txBox="1"/>
          <p:nvPr/>
        </p:nvSpPr>
        <p:spPr>
          <a:xfrm>
            <a:off x="5879159" y="2587453"/>
            <a:ext cx="3090355" cy="3241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Dynamic</a:t>
            </a:r>
            <a:r>
              <a:rPr lang="pl-PL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zne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 raporty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7" name="Shape 441"/>
          <p:cNvSpPr txBox="1"/>
          <p:nvPr/>
        </p:nvSpPr>
        <p:spPr>
          <a:xfrm>
            <a:off x="6406680" y="2997774"/>
            <a:ext cx="2584462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Platforma danych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ONYX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8" name="Shape 443"/>
          <p:cNvSpPr txBox="1"/>
          <p:nvPr/>
        </p:nvSpPr>
        <p:spPr>
          <a:xfrm>
            <a:off x="5378292" y="2198945"/>
            <a:ext cx="3581512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Informacje produkcyjne w czasie rzeczywistym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952" y="807657"/>
            <a:ext cx="1328728" cy="1325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60" y="3863996"/>
            <a:ext cx="1645920" cy="591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94678E-FB7F-45C0-B6A3-D8E9CB0F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24"/>
            <a:ext cx="8229600" cy="75088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Solutions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Inteligentne Dane </a:t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 Data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1000</TotalTime>
  <Words>1225</Words>
  <Application>Microsoft Office PowerPoint</Application>
  <PresentationFormat>Pokaz na ekranie (16:9)</PresentationFormat>
  <Paragraphs>153</Paragraphs>
  <Slides>19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Default Theme</vt:lpstr>
      <vt:lpstr>ONYX Graphics Inc</vt:lpstr>
      <vt:lpstr>Prezentacja programu PowerPoint</vt:lpstr>
      <vt:lpstr>Prezentacja programu PowerPoint</vt:lpstr>
      <vt:lpstr> Site Solutions: Nowoczesne Rozwiązania dla Drukarni </vt:lpstr>
      <vt:lpstr>Jeden RIP, Wiele Rozwiązań</vt:lpstr>
      <vt:lpstr>Jeden RIP, Wiele Rozwiązań</vt:lpstr>
      <vt:lpstr> Site Solutions: Cykl Produkcji (Workflow Connectors) </vt:lpstr>
      <vt:lpstr>Otwarty system</vt:lpstr>
      <vt:lpstr> Site Solutions: Inteligentne Dane  (Smart Data) </vt:lpstr>
      <vt:lpstr>ONYX Print Data Platform:  Platforma Danych</vt:lpstr>
      <vt:lpstr>Dynamiczne raportowanie produkcji</vt:lpstr>
      <vt:lpstr>Dynamiczne raportowanie produkcji</vt:lpstr>
      <vt:lpstr>Automatyzacja</vt:lpstr>
      <vt:lpstr>Automatyzacja – Podstawowe zestawy Quickset</vt:lpstr>
      <vt:lpstr>Quicksets</vt:lpstr>
      <vt:lpstr>Katalog Sieciowy  (Hot Folder)</vt:lpstr>
      <vt:lpstr>QNYX: CECHY UNIKATOWE</vt:lpstr>
      <vt:lpstr>ONYX Hub zwiększa zyskowność w Dr. Sticker</vt:lpstr>
      <vt:lpstr>KL Druck wybiera ONYX Thrive jako kompleksowe rozwiązanie zarządzania produkcją.</vt:lpstr>
    </vt:vector>
  </TitlesOfParts>
  <Company>Onyx Graphics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RIP-Queue Overview</dc:title>
  <dc:creator>Sheila Hieber</dc:creator>
  <cp:lastModifiedBy>MM</cp:lastModifiedBy>
  <cp:revision>199</cp:revision>
  <cp:lastPrinted>2016-04-04T19:35:04Z</cp:lastPrinted>
  <dcterms:created xsi:type="dcterms:W3CDTF">2015-09-10T21:10:16Z</dcterms:created>
  <dcterms:modified xsi:type="dcterms:W3CDTF">2017-10-25T20:03:41Z</dcterms:modified>
</cp:coreProperties>
</file>